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9"/>
  </p:notesMasterIdLst>
  <p:sldIdLst>
    <p:sldId id="264" r:id="rId3"/>
    <p:sldId id="276" r:id="rId4"/>
    <p:sldId id="298" r:id="rId5"/>
    <p:sldId id="282" r:id="rId6"/>
    <p:sldId id="295" r:id="rId7"/>
    <p:sldId id="281" r:id="rId8"/>
    <p:sldId id="283" r:id="rId9"/>
    <p:sldId id="284" r:id="rId10"/>
    <p:sldId id="378" r:id="rId11"/>
    <p:sldId id="285" r:id="rId12"/>
    <p:sldId id="334" r:id="rId13"/>
    <p:sldId id="317" r:id="rId14"/>
    <p:sldId id="326" r:id="rId15"/>
    <p:sldId id="335" r:id="rId16"/>
    <p:sldId id="336" r:id="rId17"/>
    <p:sldId id="337" r:id="rId18"/>
    <p:sldId id="338" r:id="rId19"/>
    <p:sldId id="339" r:id="rId20"/>
    <p:sldId id="341" r:id="rId21"/>
    <p:sldId id="340" r:id="rId22"/>
    <p:sldId id="376" r:id="rId23"/>
    <p:sldId id="342" r:id="rId24"/>
    <p:sldId id="343" r:id="rId25"/>
    <p:sldId id="344" r:id="rId26"/>
    <p:sldId id="345" r:id="rId27"/>
    <p:sldId id="385" r:id="rId28"/>
    <p:sldId id="369" r:id="rId29"/>
    <p:sldId id="346" r:id="rId30"/>
    <p:sldId id="347" r:id="rId31"/>
    <p:sldId id="364" r:id="rId32"/>
    <p:sldId id="365" r:id="rId33"/>
    <p:sldId id="366" r:id="rId34"/>
    <p:sldId id="368" r:id="rId35"/>
    <p:sldId id="372" r:id="rId36"/>
    <p:sldId id="367" r:id="rId37"/>
    <p:sldId id="371" r:id="rId38"/>
    <p:sldId id="373" r:id="rId39"/>
    <p:sldId id="374" r:id="rId40"/>
    <p:sldId id="375" r:id="rId41"/>
    <p:sldId id="348" r:id="rId42"/>
    <p:sldId id="384" r:id="rId43"/>
    <p:sldId id="349" r:id="rId44"/>
    <p:sldId id="350" r:id="rId45"/>
    <p:sldId id="351" r:id="rId46"/>
    <p:sldId id="352" r:id="rId47"/>
    <p:sldId id="353" r:id="rId48"/>
    <p:sldId id="354" r:id="rId49"/>
    <p:sldId id="362" r:id="rId50"/>
    <p:sldId id="363" r:id="rId51"/>
    <p:sldId id="379" r:id="rId52"/>
    <p:sldId id="380" r:id="rId53"/>
    <p:sldId id="381" r:id="rId54"/>
    <p:sldId id="382" r:id="rId55"/>
    <p:sldId id="383" r:id="rId56"/>
    <p:sldId id="355" r:id="rId57"/>
    <p:sldId id="356" r:id="rId58"/>
    <p:sldId id="357" r:id="rId59"/>
    <p:sldId id="358" r:id="rId60"/>
    <p:sldId id="359" r:id="rId61"/>
    <p:sldId id="360" r:id="rId62"/>
    <p:sldId id="328" r:id="rId63"/>
    <p:sldId id="361" r:id="rId64"/>
    <p:sldId id="377" r:id="rId65"/>
    <p:sldId id="386" r:id="rId66"/>
    <p:sldId id="387" r:id="rId67"/>
    <p:sldId id="277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CBF"/>
    <a:srgbClr val="3C3C3C"/>
    <a:srgbClr val="646464"/>
    <a:srgbClr val="0CAAE8"/>
    <a:srgbClr val="0EDBE5"/>
    <a:srgbClr val="0A7AEA"/>
    <a:srgbClr val="FFBE3B"/>
    <a:srgbClr val="61AA13"/>
    <a:srgbClr val="FFF200"/>
    <a:srgbClr val="D9F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7" autoAdjust="0"/>
    <p:restoredTop sz="85556" autoAdjust="0"/>
  </p:normalViewPr>
  <p:slideViewPr>
    <p:cSldViewPr snapToGrid="0">
      <p:cViewPr varScale="1">
        <p:scale>
          <a:sx n="120" d="100"/>
          <a:sy n="120" d="100"/>
        </p:scale>
        <p:origin x="3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1B4972-8848-461E-AC46-1B30F97ACE1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8D935AD-A508-4EC6-B0D7-45BDD3EBCF42}">
      <dgm:prSet phldrT="[文本]"/>
      <dgm:spPr>
        <a:solidFill>
          <a:srgbClr val="0A5CBF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t"/>
        <a:lstStyle/>
        <a:p>
          <a:pPr algn="l"/>
          <a:r>
            <a:rPr lang="zh-CN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静态页面</a:t>
          </a:r>
          <a:endParaRPr lang="zh-CN" b="1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只读内容</a:t>
          </a:r>
          <a:endParaRPr lang="zh-CN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用户对内容没有话语权</a:t>
          </a:r>
          <a:endParaRPr lang="zh-CN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HTML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408938-BEB5-4422-A90C-BCF8FEEF54F8}" type="parTrans" cxnId="{E2682282-C7EA-4D4E-A8CF-1B31A101D3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E9BC63-9AEA-437C-95A2-66FFDE3153CD}" type="sibTrans" cxnId="{E2682282-C7EA-4D4E-A8CF-1B31A101D37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139B3C-09AA-4B90-A5DE-B34F2F5D7851}">
      <dgm:prSet phldrT="[文本]"/>
      <dgm:spPr>
        <a:solidFill>
          <a:srgbClr val="0A7AEA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t"/>
        <a:lstStyle/>
        <a:p>
          <a:pPr algn="l"/>
          <a:r>
            <a:rPr lang="zh-CN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动态内容</a:t>
          </a:r>
          <a:endParaRPr lang="zh-CN" b="1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个性化内容与简单交互</a:t>
          </a:r>
          <a:endParaRPr lang="en-US" altLang="zh-CN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可读可写</a:t>
          </a:r>
          <a:endParaRPr lang="zh-CN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后端渲染、</a:t>
          </a:r>
          <a:r>
            <a:rPr lang="en-US" altLang="zh-CN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Ajax</a:t>
          </a:r>
          <a:endParaRPr lang="zh-CN" altLang="en-US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A0900C-E332-448E-8D7D-EBE7D35A18C7}" type="parTrans" cxnId="{7A445422-EA32-48F5-9DD1-61E8F26089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2A818E-CC76-4BE1-AB41-345E919BBF8D}" type="sibTrans" cxnId="{7A445422-EA32-48F5-9DD1-61E8F26089D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5E921A-75E1-4C13-A668-E889AF8B477A}">
      <dgm:prSet phldrT="[文本]"/>
      <dgm:spPr>
        <a:solidFill>
          <a:srgbClr val="0CAAE8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gm:spPr>
      <dgm:t>
        <a:bodyPr anchor="t"/>
        <a:lstStyle/>
        <a:p>
          <a:pPr algn="l"/>
          <a:r>
            <a:rPr lang="zh-CN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前后端分离</a:t>
          </a:r>
          <a:endParaRPr lang="zh-CN" b="1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网页客户端化</a:t>
          </a:r>
          <a:endParaRPr lang="zh-CN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能够提供多元化信息展示与复杂交互</a:t>
          </a:r>
          <a:endParaRPr lang="en-US" altLang="zh-CN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algn="l"/>
          <a:r>
            <a: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单页应用</a:t>
          </a:r>
        </a:p>
      </dgm:t>
    </dgm:pt>
    <dgm:pt modelId="{649A4211-B40B-4067-AD33-BFE2FC95D6EE}" type="parTrans" cxnId="{04F96E40-879C-4A7D-BCBE-1EB777D809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27799-4610-4840-A782-7CC559CC01E3}" type="sibTrans" cxnId="{04F96E40-879C-4A7D-BCBE-1EB777D8097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11C51B-F0A9-4936-BBFE-AD8E74FFEB56}" type="pres">
      <dgm:prSet presAssocID="{961B4972-8848-461E-AC46-1B30F97ACE1B}" presName="Name0" presStyleCnt="0">
        <dgm:presLayoutVars>
          <dgm:dir/>
          <dgm:resizeHandles val="exact"/>
        </dgm:presLayoutVars>
      </dgm:prSet>
      <dgm:spPr/>
    </dgm:pt>
    <dgm:pt modelId="{4DE760BC-9B0C-4558-9E06-7EC71199E67A}" type="pres">
      <dgm:prSet presAssocID="{88D935AD-A508-4EC6-B0D7-45BDD3EBCF42}" presName="node" presStyleLbl="node1" presStyleIdx="0" presStyleCnt="3" custLinFactNeighborX="-915" custLinFactNeighborY="206">
        <dgm:presLayoutVars>
          <dgm:bulletEnabled val="1"/>
        </dgm:presLayoutVars>
      </dgm:prSet>
      <dgm:spPr/>
    </dgm:pt>
    <dgm:pt modelId="{9D465A98-3C5D-464F-8E1A-BE6852B1CBCB}" type="pres">
      <dgm:prSet presAssocID="{4EE9BC63-9AEA-437C-95A2-66FFDE3153CD}" presName="sibTrans" presStyleCnt="0"/>
      <dgm:spPr/>
    </dgm:pt>
    <dgm:pt modelId="{3C74F61D-ABE3-4A5F-9079-57DDFC769EEE}" type="pres">
      <dgm:prSet presAssocID="{7A139B3C-09AA-4B90-A5DE-B34F2F5D7851}" presName="node" presStyleLbl="node1" presStyleIdx="1" presStyleCnt="3">
        <dgm:presLayoutVars>
          <dgm:bulletEnabled val="1"/>
        </dgm:presLayoutVars>
      </dgm:prSet>
      <dgm:spPr/>
    </dgm:pt>
    <dgm:pt modelId="{0AAB4F43-0286-4DDD-8355-FF60D420B2A8}" type="pres">
      <dgm:prSet presAssocID="{032A818E-CC76-4BE1-AB41-345E919BBF8D}" presName="sibTrans" presStyleCnt="0"/>
      <dgm:spPr/>
    </dgm:pt>
    <dgm:pt modelId="{F80FEF92-72ED-48BF-9A81-D9FEDC9D2127}" type="pres">
      <dgm:prSet presAssocID="{EC5E921A-75E1-4C13-A668-E889AF8B477A}" presName="node" presStyleLbl="node1" presStyleIdx="2" presStyleCnt="3">
        <dgm:presLayoutVars>
          <dgm:bulletEnabled val="1"/>
        </dgm:presLayoutVars>
      </dgm:prSet>
      <dgm:spPr/>
    </dgm:pt>
  </dgm:ptLst>
  <dgm:cxnLst>
    <dgm:cxn modelId="{7A445422-EA32-48F5-9DD1-61E8F26089DC}" srcId="{961B4972-8848-461E-AC46-1B30F97ACE1B}" destId="{7A139B3C-09AA-4B90-A5DE-B34F2F5D7851}" srcOrd="1" destOrd="0" parTransId="{13A0900C-E332-448E-8D7D-EBE7D35A18C7}" sibTransId="{032A818E-CC76-4BE1-AB41-345E919BBF8D}"/>
    <dgm:cxn modelId="{76EAB124-8013-41BE-9ADE-4507CD5BF6E3}" type="presOf" srcId="{961B4972-8848-461E-AC46-1B30F97ACE1B}" destId="{0C11C51B-F0A9-4936-BBFE-AD8E74FFEB56}" srcOrd="0" destOrd="0" presId="urn:microsoft.com/office/officeart/2005/8/layout/hList6"/>
    <dgm:cxn modelId="{CCA7B632-13C9-4ED4-BBA1-0DAF45CF60BF}" type="presOf" srcId="{88D935AD-A508-4EC6-B0D7-45BDD3EBCF42}" destId="{4DE760BC-9B0C-4558-9E06-7EC71199E67A}" srcOrd="0" destOrd="0" presId="urn:microsoft.com/office/officeart/2005/8/layout/hList6"/>
    <dgm:cxn modelId="{04F96E40-879C-4A7D-BCBE-1EB777D80970}" srcId="{961B4972-8848-461E-AC46-1B30F97ACE1B}" destId="{EC5E921A-75E1-4C13-A668-E889AF8B477A}" srcOrd="2" destOrd="0" parTransId="{649A4211-B40B-4067-AD33-BFE2FC95D6EE}" sibTransId="{1DA27799-4610-4840-A782-7CC559CC01E3}"/>
    <dgm:cxn modelId="{6E65F14C-0CE8-4531-A72A-259564D42DC9}" type="presOf" srcId="{7A139B3C-09AA-4B90-A5DE-B34F2F5D7851}" destId="{3C74F61D-ABE3-4A5F-9079-57DDFC769EEE}" srcOrd="0" destOrd="0" presId="urn:microsoft.com/office/officeart/2005/8/layout/hList6"/>
    <dgm:cxn modelId="{C82C345F-CBF9-43F5-9BAD-5989618D98DE}" type="presOf" srcId="{EC5E921A-75E1-4C13-A668-E889AF8B477A}" destId="{F80FEF92-72ED-48BF-9A81-D9FEDC9D2127}" srcOrd="0" destOrd="0" presId="urn:microsoft.com/office/officeart/2005/8/layout/hList6"/>
    <dgm:cxn modelId="{E2682282-C7EA-4D4E-A8CF-1B31A101D376}" srcId="{961B4972-8848-461E-AC46-1B30F97ACE1B}" destId="{88D935AD-A508-4EC6-B0D7-45BDD3EBCF42}" srcOrd="0" destOrd="0" parTransId="{0F408938-BEB5-4422-A90C-BCF8FEEF54F8}" sibTransId="{4EE9BC63-9AEA-437C-95A2-66FFDE3153CD}"/>
    <dgm:cxn modelId="{9648E7FC-8EDE-44E0-9E90-328A68DEB357}" type="presParOf" srcId="{0C11C51B-F0A9-4936-BBFE-AD8E74FFEB56}" destId="{4DE760BC-9B0C-4558-9E06-7EC71199E67A}" srcOrd="0" destOrd="0" presId="urn:microsoft.com/office/officeart/2005/8/layout/hList6"/>
    <dgm:cxn modelId="{9E8AA719-9FCD-4EFB-ADA5-3C1D1E9F37F0}" type="presParOf" srcId="{0C11C51B-F0A9-4936-BBFE-AD8E74FFEB56}" destId="{9D465A98-3C5D-464F-8E1A-BE6852B1CBCB}" srcOrd="1" destOrd="0" presId="urn:microsoft.com/office/officeart/2005/8/layout/hList6"/>
    <dgm:cxn modelId="{6467086D-BA7B-420A-B44B-D7F888B119D0}" type="presParOf" srcId="{0C11C51B-F0A9-4936-BBFE-AD8E74FFEB56}" destId="{3C74F61D-ABE3-4A5F-9079-57DDFC769EEE}" srcOrd="2" destOrd="0" presId="urn:microsoft.com/office/officeart/2005/8/layout/hList6"/>
    <dgm:cxn modelId="{790F9B15-4CE4-443B-850F-6681AE5DDB31}" type="presParOf" srcId="{0C11C51B-F0A9-4936-BBFE-AD8E74FFEB56}" destId="{0AAB4F43-0286-4DDD-8355-FF60D420B2A8}" srcOrd="3" destOrd="0" presId="urn:microsoft.com/office/officeart/2005/8/layout/hList6"/>
    <dgm:cxn modelId="{048A7B49-5811-4749-9B30-B2A21F603AA1}" type="presParOf" srcId="{0C11C51B-F0A9-4936-BBFE-AD8E74FFEB56}" destId="{F80FEF92-72ED-48BF-9A81-D9FEDC9D2127}" srcOrd="4" destOrd="0" presId="urn:microsoft.com/office/officeart/2005/8/layout/hList6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E84AFC-55F4-49AB-ADD2-7FFF8B45B7D1}" type="doc">
      <dgm:prSet loTypeId="urn:microsoft.com/office/officeart/2005/8/layout/radial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FFBCA7-FB70-4514-BB1A-841FAFFA9A20}">
      <dgm:prSet phldrT="[文本]"/>
      <dgm:spPr/>
      <dgm:t>
        <a:bodyPr/>
        <a:lstStyle/>
        <a:p>
          <a:r>
            <a:rPr lang="en-US" altLang="zh-CN" dirty="0"/>
            <a:t>JS</a:t>
          </a:r>
          <a:endParaRPr lang="zh-CN" altLang="en-US" dirty="0"/>
        </a:p>
      </dgm:t>
    </dgm:pt>
    <dgm:pt modelId="{37242286-CCB8-44A2-90B9-47809E0E4961}" type="parTrans" cxnId="{39111D02-AE54-4BC3-845F-A7BB76FB7F23}">
      <dgm:prSet/>
      <dgm:spPr/>
      <dgm:t>
        <a:bodyPr/>
        <a:lstStyle/>
        <a:p>
          <a:endParaRPr lang="zh-CN" altLang="en-US"/>
        </a:p>
      </dgm:t>
    </dgm:pt>
    <dgm:pt modelId="{CF430953-2918-4717-A866-697854996780}" type="sibTrans" cxnId="{39111D02-AE54-4BC3-845F-A7BB76FB7F23}">
      <dgm:prSet/>
      <dgm:spPr/>
      <dgm:t>
        <a:bodyPr/>
        <a:lstStyle/>
        <a:p>
          <a:endParaRPr lang="zh-CN" altLang="en-US"/>
        </a:p>
      </dgm:t>
    </dgm:pt>
    <dgm:pt modelId="{DC5B7ABB-8C54-4539-80DB-74747DEFCEFB}">
      <dgm:prSet phldrT="[文本]" phldr="1"/>
      <dgm:spPr/>
      <dgm:t>
        <a:bodyPr/>
        <a:lstStyle/>
        <a:p>
          <a:endParaRPr lang="zh-CN" altLang="en-US" dirty="0"/>
        </a:p>
      </dgm:t>
    </dgm:pt>
    <dgm:pt modelId="{4F02BBE7-D44B-48E7-9A89-0EA83DA9F6A3}" type="parTrans" cxnId="{4704ECD1-3E26-418B-84B0-4F170757F4E8}">
      <dgm:prSet/>
      <dgm:spPr/>
      <dgm:t>
        <a:bodyPr/>
        <a:lstStyle/>
        <a:p>
          <a:endParaRPr lang="zh-CN" altLang="en-US"/>
        </a:p>
      </dgm:t>
    </dgm:pt>
    <dgm:pt modelId="{97CB1386-74A4-4963-A522-37E66B9FE1FC}" type="sibTrans" cxnId="{4704ECD1-3E26-418B-84B0-4F170757F4E8}">
      <dgm:prSet/>
      <dgm:spPr/>
      <dgm:t>
        <a:bodyPr/>
        <a:lstStyle/>
        <a:p>
          <a:endParaRPr lang="zh-CN" altLang="en-US"/>
        </a:p>
      </dgm:t>
    </dgm:pt>
    <dgm:pt modelId="{5C5DEEB1-CBCF-4347-B487-BC6F88F5363B}">
      <dgm:prSet phldrT="[文本]" phldr="1"/>
      <dgm:spPr/>
      <dgm:t>
        <a:bodyPr/>
        <a:lstStyle/>
        <a:p>
          <a:endParaRPr lang="zh-CN" altLang="en-US" dirty="0"/>
        </a:p>
      </dgm:t>
    </dgm:pt>
    <dgm:pt modelId="{66F2AA10-4185-41DD-A675-CDD39A7111A1}" type="parTrans" cxnId="{D7588C39-21C7-49D2-AE57-AB56EE7F79EB}">
      <dgm:prSet/>
      <dgm:spPr/>
      <dgm:t>
        <a:bodyPr/>
        <a:lstStyle/>
        <a:p>
          <a:endParaRPr lang="zh-CN" altLang="en-US"/>
        </a:p>
      </dgm:t>
    </dgm:pt>
    <dgm:pt modelId="{A56A93AB-3BDE-4330-A103-1D1C6B782E9A}" type="sibTrans" cxnId="{D7588C39-21C7-49D2-AE57-AB56EE7F79EB}">
      <dgm:prSet/>
      <dgm:spPr/>
      <dgm:t>
        <a:bodyPr/>
        <a:lstStyle/>
        <a:p>
          <a:endParaRPr lang="zh-CN" altLang="en-US"/>
        </a:p>
      </dgm:t>
    </dgm:pt>
    <dgm:pt modelId="{CE3E38AF-ED2A-4B54-AB0F-2DF1FA5E7B25}">
      <dgm:prSet phldrT="[文本]"/>
      <dgm:spPr/>
      <dgm:t>
        <a:bodyPr/>
        <a:lstStyle/>
        <a:p>
          <a:r>
            <a:rPr lang="en-US" altLang="zh-CN" dirty="0"/>
            <a:t>CSS</a:t>
          </a:r>
          <a:endParaRPr lang="zh-CN" altLang="en-US" dirty="0"/>
        </a:p>
      </dgm:t>
    </dgm:pt>
    <dgm:pt modelId="{D5B686B3-2F56-469D-92CB-3FBE365EB935}" type="parTrans" cxnId="{B6906A24-2512-4519-A235-14D122A514BC}">
      <dgm:prSet/>
      <dgm:spPr/>
      <dgm:t>
        <a:bodyPr/>
        <a:lstStyle/>
        <a:p>
          <a:endParaRPr lang="zh-CN" altLang="en-US"/>
        </a:p>
      </dgm:t>
    </dgm:pt>
    <dgm:pt modelId="{F999BB61-8AAC-4413-9E7D-6EAC596545BF}" type="sibTrans" cxnId="{B6906A24-2512-4519-A235-14D122A514BC}">
      <dgm:prSet/>
      <dgm:spPr/>
      <dgm:t>
        <a:bodyPr/>
        <a:lstStyle/>
        <a:p>
          <a:endParaRPr lang="zh-CN" altLang="en-US"/>
        </a:p>
      </dgm:t>
    </dgm:pt>
    <dgm:pt modelId="{3236CD0D-50A6-4306-9ABC-A286331964BA}">
      <dgm:prSet phldrT="[文本]" phldr="1"/>
      <dgm:spPr/>
      <dgm:t>
        <a:bodyPr/>
        <a:lstStyle/>
        <a:p>
          <a:endParaRPr lang="zh-CN" altLang="en-US"/>
        </a:p>
      </dgm:t>
    </dgm:pt>
    <dgm:pt modelId="{5A8F868D-A6A3-44D6-AA57-7C6ACC5ECF7C}" type="parTrans" cxnId="{96632E06-8438-41E1-8955-B9CDB46CFDA9}">
      <dgm:prSet/>
      <dgm:spPr/>
      <dgm:t>
        <a:bodyPr/>
        <a:lstStyle/>
        <a:p>
          <a:endParaRPr lang="zh-CN" altLang="en-US"/>
        </a:p>
      </dgm:t>
    </dgm:pt>
    <dgm:pt modelId="{C31FAFD1-FB18-4127-A634-F29CDAD9869A}" type="sibTrans" cxnId="{96632E06-8438-41E1-8955-B9CDB46CFDA9}">
      <dgm:prSet/>
      <dgm:spPr/>
      <dgm:t>
        <a:bodyPr/>
        <a:lstStyle/>
        <a:p>
          <a:endParaRPr lang="zh-CN" altLang="en-US"/>
        </a:p>
      </dgm:t>
    </dgm:pt>
    <dgm:pt modelId="{4A954EA9-05C4-47DF-9AB9-6BBDF09E90DF}">
      <dgm:prSet phldrT="[文本]" phldr="1"/>
      <dgm:spPr/>
      <dgm:t>
        <a:bodyPr/>
        <a:lstStyle/>
        <a:p>
          <a:endParaRPr lang="zh-CN" altLang="en-US"/>
        </a:p>
      </dgm:t>
    </dgm:pt>
    <dgm:pt modelId="{73165B66-E322-4F80-9B7F-3F7F30CC7321}" type="parTrans" cxnId="{8D7B7DE5-DEC4-4627-B7C6-F8734E94972B}">
      <dgm:prSet/>
      <dgm:spPr/>
      <dgm:t>
        <a:bodyPr/>
        <a:lstStyle/>
        <a:p>
          <a:endParaRPr lang="zh-CN" altLang="en-US"/>
        </a:p>
      </dgm:t>
    </dgm:pt>
    <dgm:pt modelId="{D52B3006-4A53-40E1-A838-6F7C6D838723}" type="sibTrans" cxnId="{8D7B7DE5-DEC4-4627-B7C6-F8734E94972B}">
      <dgm:prSet/>
      <dgm:spPr/>
      <dgm:t>
        <a:bodyPr/>
        <a:lstStyle/>
        <a:p>
          <a:endParaRPr lang="zh-CN" altLang="en-US"/>
        </a:p>
      </dgm:t>
    </dgm:pt>
    <dgm:pt modelId="{5ACCD7D5-09F9-4E41-A259-096BC489D61A}" type="pres">
      <dgm:prSet presAssocID="{50E84AFC-55F4-49AB-ADD2-7FFF8B45B7D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8B749237-91F6-46B7-8FD8-818EB1514F48}" type="pres">
      <dgm:prSet presAssocID="{50E84AFC-55F4-49AB-ADD2-7FFF8B45B7D1}" presName="cycle" presStyleCnt="0"/>
      <dgm:spPr/>
    </dgm:pt>
    <dgm:pt modelId="{B32A26A4-2B06-4F3B-9680-0F26717FE198}" type="pres">
      <dgm:prSet presAssocID="{50E84AFC-55F4-49AB-ADD2-7FFF8B45B7D1}" presName="centerShape" presStyleCnt="0"/>
      <dgm:spPr/>
    </dgm:pt>
    <dgm:pt modelId="{429E64CD-8A75-499B-9F0B-77492A05FEAC}" type="pres">
      <dgm:prSet presAssocID="{50E84AFC-55F4-49AB-ADD2-7FFF8B45B7D1}" presName="connSite" presStyleLbl="node1" presStyleIdx="0" presStyleCnt="3"/>
      <dgm:spPr/>
    </dgm:pt>
    <dgm:pt modelId="{2E576E83-02E9-466D-A8DB-6D13AC579DE8}" type="pres">
      <dgm:prSet presAssocID="{50E84AFC-55F4-49AB-ADD2-7FFF8B45B7D1}" presName="visibl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0D6EFB-F37E-4AA1-A4E2-C0333A017E3A}" type="pres">
      <dgm:prSet presAssocID="{37242286-CCB8-44A2-90B9-47809E0E4961}" presName="Name25" presStyleLbl="parChTrans1D1" presStyleIdx="0" presStyleCnt="2"/>
      <dgm:spPr/>
    </dgm:pt>
    <dgm:pt modelId="{F9A221AB-3755-4C01-81D7-55CC636C6CA2}" type="pres">
      <dgm:prSet presAssocID="{83FFBCA7-FB70-4514-BB1A-841FAFFA9A20}" presName="node" presStyleCnt="0"/>
      <dgm:spPr/>
    </dgm:pt>
    <dgm:pt modelId="{F35782E8-4570-4645-9264-87AFD52A49B2}" type="pres">
      <dgm:prSet presAssocID="{83FFBCA7-FB70-4514-BB1A-841FAFFA9A20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DDF90A85-48E0-48A9-BEB1-7B105075E839}" type="pres">
      <dgm:prSet presAssocID="{83FFBCA7-FB70-4514-BB1A-841FAFFA9A20}" presName="childNode" presStyleLbl="revTx" presStyleIdx="0" presStyleCnt="2">
        <dgm:presLayoutVars>
          <dgm:bulletEnabled val="1"/>
        </dgm:presLayoutVars>
      </dgm:prSet>
      <dgm:spPr/>
    </dgm:pt>
    <dgm:pt modelId="{B0420334-0072-4778-AAD9-64CD9F0F76E3}" type="pres">
      <dgm:prSet presAssocID="{D5B686B3-2F56-469D-92CB-3FBE365EB935}" presName="Name25" presStyleLbl="parChTrans1D1" presStyleIdx="1" presStyleCnt="2"/>
      <dgm:spPr/>
    </dgm:pt>
    <dgm:pt modelId="{EE60FB6D-6214-4A0F-B189-1240CD572AE3}" type="pres">
      <dgm:prSet presAssocID="{CE3E38AF-ED2A-4B54-AB0F-2DF1FA5E7B25}" presName="node" presStyleCnt="0"/>
      <dgm:spPr/>
    </dgm:pt>
    <dgm:pt modelId="{AD61B417-3D1E-4D08-AD77-54E8E2A746AD}" type="pres">
      <dgm:prSet presAssocID="{CE3E38AF-ED2A-4B54-AB0F-2DF1FA5E7B25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965F6CF9-DA01-4D5A-B6B9-330969C59691}" type="pres">
      <dgm:prSet presAssocID="{CE3E38AF-ED2A-4B54-AB0F-2DF1FA5E7B25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111D02-AE54-4BC3-845F-A7BB76FB7F23}" srcId="{50E84AFC-55F4-49AB-ADD2-7FFF8B45B7D1}" destId="{83FFBCA7-FB70-4514-BB1A-841FAFFA9A20}" srcOrd="0" destOrd="0" parTransId="{37242286-CCB8-44A2-90B9-47809E0E4961}" sibTransId="{CF430953-2918-4717-A866-697854996780}"/>
    <dgm:cxn modelId="{7C68F105-C3EA-4E36-A47E-A3BD7B53D599}" type="presOf" srcId="{DC5B7ABB-8C54-4539-80DB-74747DEFCEFB}" destId="{DDF90A85-48E0-48A9-BEB1-7B105075E839}" srcOrd="0" destOrd="0" presId="urn:microsoft.com/office/officeart/2005/8/layout/radial2"/>
    <dgm:cxn modelId="{96632E06-8438-41E1-8955-B9CDB46CFDA9}" srcId="{CE3E38AF-ED2A-4B54-AB0F-2DF1FA5E7B25}" destId="{3236CD0D-50A6-4306-9ABC-A286331964BA}" srcOrd="0" destOrd="0" parTransId="{5A8F868D-A6A3-44D6-AA57-7C6ACC5ECF7C}" sibTransId="{C31FAFD1-FB18-4127-A634-F29CDAD9869A}"/>
    <dgm:cxn modelId="{B6906A24-2512-4519-A235-14D122A514BC}" srcId="{50E84AFC-55F4-49AB-ADD2-7FFF8B45B7D1}" destId="{CE3E38AF-ED2A-4B54-AB0F-2DF1FA5E7B25}" srcOrd="1" destOrd="0" parTransId="{D5B686B3-2F56-469D-92CB-3FBE365EB935}" sibTransId="{F999BB61-8AAC-4413-9E7D-6EAC596545BF}"/>
    <dgm:cxn modelId="{4AD7A428-E780-48C9-864C-8F5C8BA220FF}" type="presOf" srcId="{50E84AFC-55F4-49AB-ADD2-7FFF8B45B7D1}" destId="{5ACCD7D5-09F9-4E41-A259-096BC489D61A}" srcOrd="0" destOrd="0" presId="urn:microsoft.com/office/officeart/2005/8/layout/radial2"/>
    <dgm:cxn modelId="{D7588C39-21C7-49D2-AE57-AB56EE7F79EB}" srcId="{83FFBCA7-FB70-4514-BB1A-841FAFFA9A20}" destId="{5C5DEEB1-CBCF-4347-B487-BC6F88F5363B}" srcOrd="1" destOrd="0" parTransId="{66F2AA10-4185-41DD-A675-CDD39A7111A1}" sibTransId="{A56A93AB-3BDE-4330-A103-1D1C6B782E9A}"/>
    <dgm:cxn modelId="{7006AF87-6E40-4249-B86D-655ABDFF7645}" type="presOf" srcId="{CE3E38AF-ED2A-4B54-AB0F-2DF1FA5E7B25}" destId="{AD61B417-3D1E-4D08-AD77-54E8E2A746AD}" srcOrd="0" destOrd="0" presId="urn:microsoft.com/office/officeart/2005/8/layout/radial2"/>
    <dgm:cxn modelId="{BDB2D187-5D6F-4008-8FFE-EA63E1F3A69C}" type="presOf" srcId="{D5B686B3-2F56-469D-92CB-3FBE365EB935}" destId="{B0420334-0072-4778-AAD9-64CD9F0F76E3}" srcOrd="0" destOrd="0" presId="urn:microsoft.com/office/officeart/2005/8/layout/radial2"/>
    <dgm:cxn modelId="{D84D968B-480A-4486-8F2D-F66476C9BAF6}" type="presOf" srcId="{5C5DEEB1-CBCF-4347-B487-BC6F88F5363B}" destId="{DDF90A85-48E0-48A9-BEB1-7B105075E839}" srcOrd="0" destOrd="1" presId="urn:microsoft.com/office/officeart/2005/8/layout/radial2"/>
    <dgm:cxn modelId="{DFCDA79E-8F1D-4694-8175-3AAFA30B49B1}" type="presOf" srcId="{37242286-CCB8-44A2-90B9-47809E0E4961}" destId="{540D6EFB-F37E-4AA1-A4E2-C0333A017E3A}" srcOrd="0" destOrd="0" presId="urn:microsoft.com/office/officeart/2005/8/layout/radial2"/>
    <dgm:cxn modelId="{4704ECD1-3E26-418B-84B0-4F170757F4E8}" srcId="{83FFBCA7-FB70-4514-BB1A-841FAFFA9A20}" destId="{DC5B7ABB-8C54-4539-80DB-74747DEFCEFB}" srcOrd="0" destOrd="0" parTransId="{4F02BBE7-D44B-48E7-9A89-0EA83DA9F6A3}" sibTransId="{97CB1386-74A4-4963-A522-37E66B9FE1FC}"/>
    <dgm:cxn modelId="{8D7B7DE5-DEC4-4627-B7C6-F8734E94972B}" srcId="{CE3E38AF-ED2A-4B54-AB0F-2DF1FA5E7B25}" destId="{4A954EA9-05C4-47DF-9AB9-6BBDF09E90DF}" srcOrd="1" destOrd="0" parTransId="{73165B66-E322-4F80-9B7F-3F7F30CC7321}" sibTransId="{D52B3006-4A53-40E1-A838-6F7C6D838723}"/>
    <dgm:cxn modelId="{F1E66EE9-E9E7-4B85-B430-5CF680FC17DE}" type="presOf" srcId="{4A954EA9-05C4-47DF-9AB9-6BBDF09E90DF}" destId="{965F6CF9-DA01-4D5A-B6B9-330969C59691}" srcOrd="0" destOrd="1" presId="urn:microsoft.com/office/officeart/2005/8/layout/radial2"/>
    <dgm:cxn modelId="{EE3912ED-415D-46CB-B25F-2B2C99D5E8EA}" type="presOf" srcId="{3236CD0D-50A6-4306-9ABC-A286331964BA}" destId="{965F6CF9-DA01-4D5A-B6B9-330969C59691}" srcOrd="0" destOrd="0" presId="urn:microsoft.com/office/officeart/2005/8/layout/radial2"/>
    <dgm:cxn modelId="{B4ED9DFB-21DF-4F9F-A45A-B3CF015246E4}" type="presOf" srcId="{83FFBCA7-FB70-4514-BB1A-841FAFFA9A20}" destId="{F35782E8-4570-4645-9264-87AFD52A49B2}" srcOrd="0" destOrd="0" presId="urn:microsoft.com/office/officeart/2005/8/layout/radial2"/>
    <dgm:cxn modelId="{96F10A38-B27D-4B9D-90AF-571975E04DA9}" type="presParOf" srcId="{5ACCD7D5-09F9-4E41-A259-096BC489D61A}" destId="{8B749237-91F6-46B7-8FD8-818EB1514F48}" srcOrd="0" destOrd="0" presId="urn:microsoft.com/office/officeart/2005/8/layout/radial2"/>
    <dgm:cxn modelId="{74CF2DF8-BB38-4DA3-813D-383FC4EF6D79}" type="presParOf" srcId="{8B749237-91F6-46B7-8FD8-818EB1514F48}" destId="{B32A26A4-2B06-4F3B-9680-0F26717FE198}" srcOrd="0" destOrd="0" presId="urn:microsoft.com/office/officeart/2005/8/layout/radial2"/>
    <dgm:cxn modelId="{A38DA3A5-D11D-4657-8316-AA7973CCFDF7}" type="presParOf" srcId="{B32A26A4-2B06-4F3B-9680-0F26717FE198}" destId="{429E64CD-8A75-499B-9F0B-77492A05FEAC}" srcOrd="0" destOrd="0" presId="urn:microsoft.com/office/officeart/2005/8/layout/radial2"/>
    <dgm:cxn modelId="{0E6CF781-1ED6-4C38-8CDC-633400CC56A8}" type="presParOf" srcId="{B32A26A4-2B06-4F3B-9680-0F26717FE198}" destId="{2E576E83-02E9-466D-A8DB-6D13AC579DE8}" srcOrd="1" destOrd="0" presId="urn:microsoft.com/office/officeart/2005/8/layout/radial2"/>
    <dgm:cxn modelId="{BF9932ED-F12D-4FC8-974B-C8BAE84DAB59}" type="presParOf" srcId="{8B749237-91F6-46B7-8FD8-818EB1514F48}" destId="{540D6EFB-F37E-4AA1-A4E2-C0333A017E3A}" srcOrd="1" destOrd="0" presId="urn:microsoft.com/office/officeart/2005/8/layout/radial2"/>
    <dgm:cxn modelId="{E501DBF2-AEC0-40D8-B76B-C80E041F0F84}" type="presParOf" srcId="{8B749237-91F6-46B7-8FD8-818EB1514F48}" destId="{F9A221AB-3755-4C01-81D7-55CC636C6CA2}" srcOrd="2" destOrd="0" presId="urn:microsoft.com/office/officeart/2005/8/layout/radial2"/>
    <dgm:cxn modelId="{6ED7AFA1-C08A-437B-B29F-720AB9C06CF3}" type="presParOf" srcId="{F9A221AB-3755-4C01-81D7-55CC636C6CA2}" destId="{F35782E8-4570-4645-9264-87AFD52A49B2}" srcOrd="0" destOrd="0" presId="urn:microsoft.com/office/officeart/2005/8/layout/radial2"/>
    <dgm:cxn modelId="{C8454636-3F32-4ABF-B9F4-8FCCFFA1E1ED}" type="presParOf" srcId="{F9A221AB-3755-4C01-81D7-55CC636C6CA2}" destId="{DDF90A85-48E0-48A9-BEB1-7B105075E839}" srcOrd="1" destOrd="0" presId="urn:microsoft.com/office/officeart/2005/8/layout/radial2"/>
    <dgm:cxn modelId="{9B99661E-D5FA-4C92-9EF6-58F62B76779B}" type="presParOf" srcId="{8B749237-91F6-46B7-8FD8-818EB1514F48}" destId="{B0420334-0072-4778-AAD9-64CD9F0F76E3}" srcOrd="3" destOrd="0" presId="urn:microsoft.com/office/officeart/2005/8/layout/radial2"/>
    <dgm:cxn modelId="{5A468A6B-2402-4402-B710-DA28F32FF9A4}" type="presParOf" srcId="{8B749237-91F6-46B7-8FD8-818EB1514F48}" destId="{EE60FB6D-6214-4A0F-B189-1240CD572AE3}" srcOrd="4" destOrd="0" presId="urn:microsoft.com/office/officeart/2005/8/layout/radial2"/>
    <dgm:cxn modelId="{D9F6836E-573F-4678-A717-85F8D15405CF}" type="presParOf" srcId="{EE60FB6D-6214-4A0F-B189-1240CD572AE3}" destId="{AD61B417-3D1E-4D08-AD77-54E8E2A746AD}" srcOrd="0" destOrd="0" presId="urn:microsoft.com/office/officeart/2005/8/layout/radial2"/>
    <dgm:cxn modelId="{76403DCC-A240-4BF3-8516-C9889F99D01C}" type="presParOf" srcId="{EE60FB6D-6214-4A0F-B189-1240CD572AE3}" destId="{965F6CF9-DA01-4D5A-B6B9-330969C5969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2BAA8-7BCE-4B04-A1F0-B8E6858B58CA}" type="doc">
      <dgm:prSet loTypeId="urn:microsoft.com/office/officeart/2005/8/layout/radial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29257F-7913-4993-A691-9B98B0DF75CD}">
      <dgm:prSet phldrT="[文本]"/>
      <dgm:spPr/>
      <dgm:t>
        <a:bodyPr/>
        <a:lstStyle/>
        <a:p>
          <a:r>
            <a:rPr lang="zh-CN" altLang="en-US" dirty="0"/>
            <a:t>类</a:t>
          </a:r>
          <a:r>
            <a:rPr lang="en-US" altLang="zh-CN" dirty="0"/>
            <a:t>HTML</a:t>
          </a:r>
          <a:endParaRPr lang="zh-CN" altLang="en-US" dirty="0"/>
        </a:p>
      </dgm:t>
    </dgm:pt>
    <dgm:pt modelId="{9A5955DF-34C8-4A8D-88A5-C221628D1AB5}" type="parTrans" cxnId="{47C1BD1B-9234-4B50-BBED-5339DCF4EBAC}">
      <dgm:prSet/>
      <dgm:spPr/>
      <dgm:t>
        <a:bodyPr/>
        <a:lstStyle/>
        <a:p>
          <a:endParaRPr lang="zh-CN" altLang="en-US"/>
        </a:p>
      </dgm:t>
    </dgm:pt>
    <dgm:pt modelId="{944707F5-C490-4C51-8FE6-EA971D82529C}" type="sibTrans" cxnId="{47C1BD1B-9234-4B50-BBED-5339DCF4EBAC}">
      <dgm:prSet/>
      <dgm:spPr/>
      <dgm:t>
        <a:bodyPr/>
        <a:lstStyle/>
        <a:p>
          <a:endParaRPr lang="zh-CN" altLang="en-US"/>
        </a:p>
      </dgm:t>
    </dgm:pt>
    <dgm:pt modelId="{5699D86A-C576-423D-9ACD-EF63345EA2DF}">
      <dgm:prSet phldrT="[文本]"/>
      <dgm:spPr/>
      <dgm:t>
        <a:bodyPr/>
        <a:lstStyle/>
        <a:p>
          <a:r>
            <a:rPr lang="zh-CN" altLang="en-US" dirty="0"/>
            <a:t>模板</a:t>
          </a:r>
        </a:p>
      </dgm:t>
    </dgm:pt>
    <dgm:pt modelId="{0A25C822-23F4-4261-9B16-E42FBA854FA3}" type="parTrans" cxnId="{CC2E444B-D55C-42BC-81A0-7AD63B98C395}">
      <dgm:prSet/>
      <dgm:spPr/>
      <dgm:t>
        <a:bodyPr/>
        <a:lstStyle/>
        <a:p>
          <a:endParaRPr lang="zh-CN" altLang="en-US"/>
        </a:p>
      </dgm:t>
    </dgm:pt>
    <dgm:pt modelId="{F098E884-EBB3-4BCA-B6B6-82B889FA2810}" type="sibTrans" cxnId="{CC2E444B-D55C-42BC-81A0-7AD63B98C395}">
      <dgm:prSet/>
      <dgm:spPr/>
      <dgm:t>
        <a:bodyPr/>
        <a:lstStyle/>
        <a:p>
          <a:endParaRPr lang="zh-CN" altLang="en-US"/>
        </a:p>
      </dgm:t>
    </dgm:pt>
    <dgm:pt modelId="{D95BA5CC-E9E2-4B90-85FF-EBF264FF1858}">
      <dgm:prSet phldrT="[文本]"/>
      <dgm:spPr/>
      <dgm:t>
        <a:bodyPr/>
        <a:lstStyle/>
        <a:p>
          <a:r>
            <a:rPr lang="zh-CN" altLang="en-US" dirty="0"/>
            <a:t>渲染函数</a:t>
          </a:r>
        </a:p>
      </dgm:t>
    </dgm:pt>
    <dgm:pt modelId="{A1D011FF-FA69-4BBE-8331-8DA751EFBE67}" type="parTrans" cxnId="{FE7A12EC-33BC-40B6-8B7B-A1E124E98D31}">
      <dgm:prSet/>
      <dgm:spPr/>
      <dgm:t>
        <a:bodyPr/>
        <a:lstStyle/>
        <a:p>
          <a:endParaRPr lang="zh-CN" altLang="en-US"/>
        </a:p>
      </dgm:t>
    </dgm:pt>
    <dgm:pt modelId="{BED9585F-5B46-48E8-8853-BF0609E5355A}" type="sibTrans" cxnId="{FE7A12EC-33BC-40B6-8B7B-A1E124E98D31}">
      <dgm:prSet/>
      <dgm:spPr/>
      <dgm:t>
        <a:bodyPr/>
        <a:lstStyle/>
        <a:p>
          <a:endParaRPr lang="zh-CN" altLang="en-US"/>
        </a:p>
      </dgm:t>
    </dgm:pt>
    <dgm:pt modelId="{3AF85CB7-29C7-49EA-916C-98DB1D2AD3B0}">
      <dgm:prSet phldrT="[文本]"/>
      <dgm:spPr/>
      <dgm:t>
        <a:bodyPr/>
        <a:lstStyle/>
        <a:p>
          <a:r>
            <a:rPr lang="en-US" altLang="zh-CN" dirty="0"/>
            <a:t>CSS in JS</a:t>
          </a:r>
          <a:endParaRPr lang="zh-CN" altLang="en-US" dirty="0"/>
        </a:p>
      </dgm:t>
    </dgm:pt>
    <dgm:pt modelId="{448F6EF2-395E-4CA4-AD01-11204F39ED00}" type="parTrans" cxnId="{26529918-6B80-41C2-830F-7DF57CDD52EF}">
      <dgm:prSet/>
      <dgm:spPr/>
      <dgm:t>
        <a:bodyPr/>
        <a:lstStyle/>
        <a:p>
          <a:endParaRPr lang="zh-CN" altLang="en-US"/>
        </a:p>
      </dgm:t>
    </dgm:pt>
    <dgm:pt modelId="{BF14305C-9378-4BFF-BE73-2A1D0DF00D57}" type="sibTrans" cxnId="{26529918-6B80-41C2-830F-7DF57CDD52EF}">
      <dgm:prSet/>
      <dgm:spPr/>
      <dgm:t>
        <a:bodyPr/>
        <a:lstStyle/>
        <a:p>
          <a:endParaRPr lang="zh-CN" altLang="en-US"/>
        </a:p>
      </dgm:t>
    </dgm:pt>
    <dgm:pt modelId="{75192C9A-24F7-44B9-9AB3-AC424A630F8F}">
      <dgm:prSet phldrT="[文本]" phldr="1"/>
      <dgm:spPr/>
      <dgm:t>
        <a:bodyPr/>
        <a:lstStyle/>
        <a:p>
          <a:endParaRPr lang="zh-CN" altLang="en-US" dirty="0"/>
        </a:p>
      </dgm:t>
    </dgm:pt>
    <dgm:pt modelId="{18745F2D-7E18-42C9-B601-7A8807AF0162}" type="parTrans" cxnId="{0B48CEDA-8F71-4ADD-BFCE-DD1B7D2917CF}">
      <dgm:prSet/>
      <dgm:spPr/>
      <dgm:t>
        <a:bodyPr/>
        <a:lstStyle/>
        <a:p>
          <a:endParaRPr lang="zh-CN" altLang="en-US"/>
        </a:p>
      </dgm:t>
    </dgm:pt>
    <dgm:pt modelId="{920C4307-2ACA-413B-A50B-0833D7EC5E06}" type="sibTrans" cxnId="{0B48CEDA-8F71-4ADD-BFCE-DD1B7D2917CF}">
      <dgm:prSet/>
      <dgm:spPr/>
      <dgm:t>
        <a:bodyPr/>
        <a:lstStyle/>
        <a:p>
          <a:endParaRPr lang="zh-CN" altLang="en-US"/>
        </a:p>
      </dgm:t>
    </dgm:pt>
    <dgm:pt modelId="{B898825D-38C0-4CD7-BDD3-80CF1DFAFDD0}">
      <dgm:prSet phldrT="[文本]" phldr="1"/>
      <dgm:spPr/>
      <dgm:t>
        <a:bodyPr/>
        <a:lstStyle/>
        <a:p>
          <a:endParaRPr lang="zh-CN" altLang="en-US"/>
        </a:p>
      </dgm:t>
    </dgm:pt>
    <dgm:pt modelId="{CCDFB28A-34E4-4518-92EA-015E0370D718}" type="parTrans" cxnId="{1A7C4153-31A4-4196-834F-61E299A15937}">
      <dgm:prSet/>
      <dgm:spPr/>
      <dgm:t>
        <a:bodyPr/>
        <a:lstStyle/>
        <a:p>
          <a:endParaRPr lang="zh-CN" altLang="en-US"/>
        </a:p>
      </dgm:t>
    </dgm:pt>
    <dgm:pt modelId="{30781605-5F52-4F70-8333-926372AB614D}" type="sibTrans" cxnId="{1A7C4153-31A4-4196-834F-61E299A15937}">
      <dgm:prSet/>
      <dgm:spPr/>
      <dgm:t>
        <a:bodyPr/>
        <a:lstStyle/>
        <a:p>
          <a:endParaRPr lang="zh-CN" altLang="en-US"/>
        </a:p>
      </dgm:t>
    </dgm:pt>
    <dgm:pt modelId="{18334421-AAC8-413E-9DF8-ED149197F88D}" type="pres">
      <dgm:prSet presAssocID="{4132BAA8-7BCE-4B04-A1F0-B8E6858B58C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06A9DD7-76A0-459C-A11E-F2A4E6D5C214}" type="pres">
      <dgm:prSet presAssocID="{4132BAA8-7BCE-4B04-A1F0-B8E6858B58CA}" presName="cycle" presStyleCnt="0"/>
      <dgm:spPr/>
    </dgm:pt>
    <dgm:pt modelId="{70B2071A-C10B-4F49-A873-DD41ADD3A976}" type="pres">
      <dgm:prSet presAssocID="{4132BAA8-7BCE-4B04-A1F0-B8E6858B58CA}" presName="centerShape" presStyleCnt="0"/>
      <dgm:spPr/>
    </dgm:pt>
    <dgm:pt modelId="{590BE44C-9A3A-4D15-BC4A-33D48CEAE7B0}" type="pres">
      <dgm:prSet presAssocID="{4132BAA8-7BCE-4B04-A1F0-B8E6858B58CA}" presName="connSite" presStyleLbl="node1" presStyleIdx="0" presStyleCnt="3"/>
      <dgm:spPr/>
    </dgm:pt>
    <dgm:pt modelId="{FEB917F3-81F3-49A6-B836-F7A6BC7325A4}" type="pres">
      <dgm:prSet presAssocID="{4132BAA8-7BCE-4B04-A1F0-B8E6858B58CA}" presName="visible" presStyleLbl="node1" presStyleIdx="0" presStyleCnt="3" custScaleX="159607" custScaleY="6060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AE6146D-D62A-4D9F-B489-029DAF161ADD}" type="pres">
      <dgm:prSet presAssocID="{9A5955DF-34C8-4A8D-88A5-C221628D1AB5}" presName="Name25" presStyleLbl="parChTrans1D1" presStyleIdx="0" presStyleCnt="2"/>
      <dgm:spPr/>
    </dgm:pt>
    <dgm:pt modelId="{6674AF8C-ED1A-4551-A703-B886B852F886}" type="pres">
      <dgm:prSet presAssocID="{6929257F-7913-4993-A691-9B98B0DF75CD}" presName="node" presStyleCnt="0"/>
      <dgm:spPr/>
    </dgm:pt>
    <dgm:pt modelId="{F327C4A4-2D40-4617-A163-2C59B3E4BEB5}" type="pres">
      <dgm:prSet presAssocID="{6929257F-7913-4993-A691-9B98B0DF75CD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07291338-81B7-4B7B-828B-D3F26C737E2B}" type="pres">
      <dgm:prSet presAssocID="{6929257F-7913-4993-A691-9B98B0DF75CD}" presName="childNode" presStyleLbl="revTx" presStyleIdx="0" presStyleCnt="2">
        <dgm:presLayoutVars>
          <dgm:bulletEnabled val="1"/>
        </dgm:presLayoutVars>
      </dgm:prSet>
      <dgm:spPr/>
    </dgm:pt>
    <dgm:pt modelId="{1D772B88-CCFD-4F98-84BF-B93F15F9B33D}" type="pres">
      <dgm:prSet presAssocID="{448F6EF2-395E-4CA4-AD01-11204F39ED00}" presName="Name25" presStyleLbl="parChTrans1D1" presStyleIdx="1" presStyleCnt="2"/>
      <dgm:spPr/>
    </dgm:pt>
    <dgm:pt modelId="{1CD1B4EF-B410-45A0-90E7-4C107D47405B}" type="pres">
      <dgm:prSet presAssocID="{3AF85CB7-29C7-49EA-916C-98DB1D2AD3B0}" presName="node" presStyleCnt="0"/>
      <dgm:spPr/>
    </dgm:pt>
    <dgm:pt modelId="{5D2D2C06-9D69-4922-9167-85DB1A2B3D26}" type="pres">
      <dgm:prSet presAssocID="{3AF85CB7-29C7-49EA-916C-98DB1D2AD3B0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DD7608B5-B44E-47F3-9F22-32DC1898EFA0}" type="pres">
      <dgm:prSet presAssocID="{3AF85CB7-29C7-49EA-916C-98DB1D2AD3B0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26529918-6B80-41C2-830F-7DF57CDD52EF}" srcId="{4132BAA8-7BCE-4B04-A1F0-B8E6858B58CA}" destId="{3AF85CB7-29C7-49EA-916C-98DB1D2AD3B0}" srcOrd="1" destOrd="0" parTransId="{448F6EF2-395E-4CA4-AD01-11204F39ED00}" sibTransId="{BF14305C-9378-4BFF-BE73-2A1D0DF00D57}"/>
    <dgm:cxn modelId="{47C1BD1B-9234-4B50-BBED-5339DCF4EBAC}" srcId="{4132BAA8-7BCE-4B04-A1F0-B8E6858B58CA}" destId="{6929257F-7913-4993-A691-9B98B0DF75CD}" srcOrd="0" destOrd="0" parTransId="{9A5955DF-34C8-4A8D-88A5-C221628D1AB5}" sibTransId="{944707F5-C490-4C51-8FE6-EA971D82529C}"/>
    <dgm:cxn modelId="{A787E424-2427-4FDA-B99D-315A64DBB8C4}" type="presOf" srcId="{B898825D-38C0-4CD7-BDD3-80CF1DFAFDD0}" destId="{DD7608B5-B44E-47F3-9F22-32DC1898EFA0}" srcOrd="0" destOrd="1" presId="urn:microsoft.com/office/officeart/2005/8/layout/radial2"/>
    <dgm:cxn modelId="{3DF67A28-4815-4049-A691-E9AFB90683E7}" type="presOf" srcId="{75192C9A-24F7-44B9-9AB3-AC424A630F8F}" destId="{DD7608B5-B44E-47F3-9F22-32DC1898EFA0}" srcOrd="0" destOrd="0" presId="urn:microsoft.com/office/officeart/2005/8/layout/radial2"/>
    <dgm:cxn modelId="{C1056646-745C-4FAF-B41E-36D851391EA7}" type="presOf" srcId="{3AF85CB7-29C7-49EA-916C-98DB1D2AD3B0}" destId="{5D2D2C06-9D69-4922-9167-85DB1A2B3D26}" srcOrd="0" destOrd="0" presId="urn:microsoft.com/office/officeart/2005/8/layout/radial2"/>
    <dgm:cxn modelId="{CC2E444B-D55C-42BC-81A0-7AD63B98C395}" srcId="{6929257F-7913-4993-A691-9B98B0DF75CD}" destId="{5699D86A-C576-423D-9ACD-EF63345EA2DF}" srcOrd="0" destOrd="0" parTransId="{0A25C822-23F4-4261-9B16-E42FBA854FA3}" sibTransId="{F098E884-EBB3-4BCA-B6B6-82B889FA2810}"/>
    <dgm:cxn modelId="{1A7C4153-31A4-4196-834F-61E299A15937}" srcId="{3AF85CB7-29C7-49EA-916C-98DB1D2AD3B0}" destId="{B898825D-38C0-4CD7-BDD3-80CF1DFAFDD0}" srcOrd="1" destOrd="0" parTransId="{CCDFB28A-34E4-4518-92EA-015E0370D718}" sibTransId="{30781605-5F52-4F70-8333-926372AB614D}"/>
    <dgm:cxn modelId="{B9A19F6D-D56D-4F14-9C79-EEB29A1F3BA1}" type="presOf" srcId="{448F6EF2-395E-4CA4-AD01-11204F39ED00}" destId="{1D772B88-CCFD-4F98-84BF-B93F15F9B33D}" srcOrd="0" destOrd="0" presId="urn:microsoft.com/office/officeart/2005/8/layout/radial2"/>
    <dgm:cxn modelId="{2288AF81-7459-4A61-9C92-5E9EF8D4099A}" type="presOf" srcId="{5699D86A-C576-423D-9ACD-EF63345EA2DF}" destId="{07291338-81B7-4B7B-828B-D3F26C737E2B}" srcOrd="0" destOrd="0" presId="urn:microsoft.com/office/officeart/2005/8/layout/radial2"/>
    <dgm:cxn modelId="{D60DA8A0-1F29-4C7C-ACBF-5E1A719B7C09}" type="presOf" srcId="{4132BAA8-7BCE-4B04-A1F0-B8E6858B58CA}" destId="{18334421-AAC8-413E-9DF8-ED149197F88D}" srcOrd="0" destOrd="0" presId="urn:microsoft.com/office/officeart/2005/8/layout/radial2"/>
    <dgm:cxn modelId="{F88114A7-383B-459E-983D-6AC26C3266A4}" type="presOf" srcId="{6929257F-7913-4993-A691-9B98B0DF75CD}" destId="{F327C4A4-2D40-4617-A163-2C59B3E4BEB5}" srcOrd="0" destOrd="0" presId="urn:microsoft.com/office/officeart/2005/8/layout/radial2"/>
    <dgm:cxn modelId="{0B48CEDA-8F71-4ADD-BFCE-DD1B7D2917CF}" srcId="{3AF85CB7-29C7-49EA-916C-98DB1D2AD3B0}" destId="{75192C9A-24F7-44B9-9AB3-AC424A630F8F}" srcOrd="0" destOrd="0" parTransId="{18745F2D-7E18-42C9-B601-7A8807AF0162}" sibTransId="{920C4307-2ACA-413B-A50B-0833D7EC5E06}"/>
    <dgm:cxn modelId="{DDF594E2-6758-4D80-9085-3E17A45EE643}" type="presOf" srcId="{D95BA5CC-E9E2-4B90-85FF-EBF264FF1858}" destId="{07291338-81B7-4B7B-828B-D3F26C737E2B}" srcOrd="0" destOrd="1" presId="urn:microsoft.com/office/officeart/2005/8/layout/radial2"/>
    <dgm:cxn modelId="{FE7A12EC-33BC-40B6-8B7B-A1E124E98D31}" srcId="{6929257F-7913-4993-A691-9B98B0DF75CD}" destId="{D95BA5CC-E9E2-4B90-85FF-EBF264FF1858}" srcOrd="1" destOrd="0" parTransId="{A1D011FF-FA69-4BBE-8331-8DA751EFBE67}" sibTransId="{BED9585F-5B46-48E8-8853-BF0609E5355A}"/>
    <dgm:cxn modelId="{413CD6F3-1F51-45BB-B0BC-17C64A86C533}" type="presOf" srcId="{9A5955DF-34C8-4A8D-88A5-C221628D1AB5}" destId="{3AE6146D-D62A-4D9F-B489-029DAF161ADD}" srcOrd="0" destOrd="0" presId="urn:microsoft.com/office/officeart/2005/8/layout/radial2"/>
    <dgm:cxn modelId="{47B670B8-49FC-4B69-B945-24B204DD28D1}" type="presParOf" srcId="{18334421-AAC8-413E-9DF8-ED149197F88D}" destId="{706A9DD7-76A0-459C-A11E-F2A4E6D5C214}" srcOrd="0" destOrd="0" presId="urn:microsoft.com/office/officeart/2005/8/layout/radial2"/>
    <dgm:cxn modelId="{C5D2179C-F129-4453-BE3A-52AEA01F3A2D}" type="presParOf" srcId="{706A9DD7-76A0-459C-A11E-F2A4E6D5C214}" destId="{70B2071A-C10B-4F49-A873-DD41ADD3A976}" srcOrd="0" destOrd="0" presId="urn:microsoft.com/office/officeart/2005/8/layout/radial2"/>
    <dgm:cxn modelId="{4C3CA8C2-E859-4C19-AA93-083E901EC4EC}" type="presParOf" srcId="{70B2071A-C10B-4F49-A873-DD41ADD3A976}" destId="{590BE44C-9A3A-4D15-BC4A-33D48CEAE7B0}" srcOrd="0" destOrd="0" presId="urn:microsoft.com/office/officeart/2005/8/layout/radial2"/>
    <dgm:cxn modelId="{3A84AEFB-7426-446A-BA0A-DCE213B71C3B}" type="presParOf" srcId="{70B2071A-C10B-4F49-A873-DD41ADD3A976}" destId="{FEB917F3-81F3-49A6-B836-F7A6BC7325A4}" srcOrd="1" destOrd="0" presId="urn:microsoft.com/office/officeart/2005/8/layout/radial2"/>
    <dgm:cxn modelId="{0D6FE512-EEBB-4B4E-9573-B4C4415BBDB0}" type="presParOf" srcId="{706A9DD7-76A0-459C-A11E-F2A4E6D5C214}" destId="{3AE6146D-D62A-4D9F-B489-029DAF161ADD}" srcOrd="1" destOrd="0" presId="urn:microsoft.com/office/officeart/2005/8/layout/radial2"/>
    <dgm:cxn modelId="{21076A4C-96FE-423A-B697-3F35CCBF3F6D}" type="presParOf" srcId="{706A9DD7-76A0-459C-A11E-F2A4E6D5C214}" destId="{6674AF8C-ED1A-4551-A703-B886B852F886}" srcOrd="2" destOrd="0" presId="urn:microsoft.com/office/officeart/2005/8/layout/radial2"/>
    <dgm:cxn modelId="{94A3F28F-734C-45EF-A264-5F924289B795}" type="presParOf" srcId="{6674AF8C-ED1A-4551-A703-B886B852F886}" destId="{F327C4A4-2D40-4617-A163-2C59B3E4BEB5}" srcOrd="0" destOrd="0" presId="urn:microsoft.com/office/officeart/2005/8/layout/radial2"/>
    <dgm:cxn modelId="{F6AB6844-1D93-4E04-8A82-DC5A4EDE8CA7}" type="presParOf" srcId="{6674AF8C-ED1A-4551-A703-B886B852F886}" destId="{07291338-81B7-4B7B-828B-D3F26C737E2B}" srcOrd="1" destOrd="0" presId="urn:microsoft.com/office/officeart/2005/8/layout/radial2"/>
    <dgm:cxn modelId="{03E62EEA-0B8E-4097-99BB-C3166688CA51}" type="presParOf" srcId="{706A9DD7-76A0-459C-A11E-F2A4E6D5C214}" destId="{1D772B88-CCFD-4F98-84BF-B93F15F9B33D}" srcOrd="3" destOrd="0" presId="urn:microsoft.com/office/officeart/2005/8/layout/radial2"/>
    <dgm:cxn modelId="{2965B784-86A7-4F84-8C73-F1AD4A2FCFB8}" type="presParOf" srcId="{706A9DD7-76A0-459C-A11E-F2A4E6D5C214}" destId="{1CD1B4EF-B410-45A0-90E7-4C107D47405B}" srcOrd="4" destOrd="0" presId="urn:microsoft.com/office/officeart/2005/8/layout/radial2"/>
    <dgm:cxn modelId="{C21C0F68-E4AD-4CB7-90F8-F82304B014BD}" type="presParOf" srcId="{1CD1B4EF-B410-45A0-90E7-4C107D47405B}" destId="{5D2D2C06-9D69-4922-9167-85DB1A2B3D26}" srcOrd="0" destOrd="0" presId="urn:microsoft.com/office/officeart/2005/8/layout/radial2"/>
    <dgm:cxn modelId="{8B15A013-5062-49AD-A1D9-04575A4A5896}" type="presParOf" srcId="{1CD1B4EF-B410-45A0-90E7-4C107D47405B}" destId="{DD7608B5-B44E-47F3-9F22-32DC1898EFA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760BC-9B0C-4558-9E06-7EC71199E67A}">
      <dsp:nvSpPr>
        <dsp:cNvPr id="0" name=""/>
        <dsp:cNvSpPr/>
      </dsp:nvSpPr>
      <dsp:spPr>
        <a:xfrm rot="16200000">
          <a:off x="-647757" y="647757"/>
          <a:ext cx="4035425" cy="2739910"/>
        </a:xfrm>
        <a:prstGeom prst="flowChartManualOperation">
          <a:avLst/>
        </a:prstGeom>
        <a:solidFill>
          <a:srgbClr val="0A5CBF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静态页面</a:t>
          </a:r>
          <a:endParaRPr lang="zh-CN" sz="2000" b="1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只读内容</a:t>
          </a:r>
          <a:endParaRPr lang="zh-CN" sz="20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用户对内容没有话语权</a:t>
          </a:r>
          <a:endParaRPr lang="zh-CN" sz="20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HTML</a:t>
          </a:r>
          <a:endParaRPr lang="zh-CN" altLang="en-US" sz="20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" y="807084"/>
        <a:ext cx="2739910" cy="2421255"/>
      </dsp:txXfrm>
    </dsp:sp>
    <dsp:sp modelId="{3C74F61D-ABE3-4A5F-9079-57DDFC769EEE}">
      <dsp:nvSpPr>
        <dsp:cNvPr id="0" name=""/>
        <dsp:cNvSpPr/>
      </dsp:nvSpPr>
      <dsp:spPr>
        <a:xfrm rot="16200000">
          <a:off x="2298700" y="647757"/>
          <a:ext cx="4035425" cy="2739910"/>
        </a:xfrm>
        <a:prstGeom prst="flowChartManualOperation">
          <a:avLst/>
        </a:prstGeom>
        <a:solidFill>
          <a:srgbClr val="0A7AEA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动态内容</a:t>
          </a:r>
          <a:endParaRPr lang="zh-CN" sz="2000" b="1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个性化内容与简单交互</a:t>
          </a:r>
          <a:endParaRPr lang="en-US" altLang="zh-CN" sz="20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可读可写</a:t>
          </a:r>
          <a:endParaRPr lang="zh-CN" sz="20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后端渲染、</a:t>
          </a:r>
          <a:r>
            <a:rPr lang="en-US" altLang="zh-CN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Ajax</a:t>
          </a:r>
          <a:endParaRPr lang="zh-CN" altLang="en-US" sz="20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946458" y="807084"/>
        <a:ext cx="2739910" cy="2421255"/>
      </dsp:txXfrm>
    </dsp:sp>
    <dsp:sp modelId="{F80FEF92-72ED-48BF-9A81-D9FEDC9D2127}">
      <dsp:nvSpPr>
        <dsp:cNvPr id="0" name=""/>
        <dsp:cNvSpPr/>
      </dsp:nvSpPr>
      <dsp:spPr>
        <a:xfrm rot="16200000">
          <a:off x="5244103" y="647757"/>
          <a:ext cx="4035425" cy="2739910"/>
        </a:xfrm>
        <a:prstGeom prst="flowChartManualOperation">
          <a:avLst/>
        </a:prstGeom>
        <a:solidFill>
          <a:srgbClr val="0CAAE8"/>
        </a:solidFill>
        <a:ln w="12700" cap="flat" cmpd="sng" algn="ctr">
          <a:noFill/>
          <a:prstDash val="solid"/>
          <a:miter lim="800000"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8488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前后端分离</a:t>
          </a:r>
          <a:endParaRPr lang="zh-CN" sz="2000" b="1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网页客户端化</a:t>
          </a:r>
          <a:endParaRPr lang="zh-CN" sz="20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能够提供多元化信息展示与复杂交互</a:t>
          </a:r>
          <a:endParaRPr lang="en-US" altLang="zh-CN" sz="2000" kern="1200" dirty="0">
            <a:solidFill>
              <a:schemeClr val="bg1"/>
            </a:solidFill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单页应用</a:t>
          </a:r>
        </a:p>
      </dsp:txBody>
      <dsp:txXfrm rot="5400000">
        <a:off x="5891861" y="807084"/>
        <a:ext cx="2739910" cy="2421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20334-0072-4778-AAD9-64CD9F0F76E3}">
      <dsp:nvSpPr>
        <dsp:cNvPr id="0" name=""/>
        <dsp:cNvSpPr/>
      </dsp:nvSpPr>
      <dsp:spPr>
        <a:xfrm rot="1716844">
          <a:off x="1273812" y="2276695"/>
          <a:ext cx="612593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612593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0D6EFB-F37E-4AA1-A4E2-C0333A017E3A}">
      <dsp:nvSpPr>
        <dsp:cNvPr id="0" name=""/>
        <dsp:cNvSpPr/>
      </dsp:nvSpPr>
      <dsp:spPr>
        <a:xfrm rot="19883156">
          <a:off x="1273812" y="1394645"/>
          <a:ext cx="612593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612593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76E83-02E9-466D-A8DB-6D13AC579DE8}">
      <dsp:nvSpPr>
        <dsp:cNvPr id="0" name=""/>
        <dsp:cNvSpPr/>
      </dsp:nvSpPr>
      <dsp:spPr>
        <a:xfrm>
          <a:off x="915" y="1097948"/>
          <a:ext cx="1541536" cy="154153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5782E8-4570-4645-9264-87AFD52A49B2}">
      <dsp:nvSpPr>
        <dsp:cNvPr id="0" name=""/>
        <dsp:cNvSpPr/>
      </dsp:nvSpPr>
      <dsp:spPr>
        <a:xfrm>
          <a:off x="1792513" y="597067"/>
          <a:ext cx="924921" cy="9249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JS</a:t>
          </a:r>
          <a:endParaRPr lang="zh-CN" altLang="en-US" sz="3300" kern="1200" dirty="0"/>
        </a:p>
      </dsp:txBody>
      <dsp:txXfrm>
        <a:off x="1927965" y="732519"/>
        <a:ext cx="654017" cy="654017"/>
      </dsp:txXfrm>
    </dsp:sp>
    <dsp:sp modelId="{DDF90A85-48E0-48A9-BEB1-7B105075E839}">
      <dsp:nvSpPr>
        <dsp:cNvPr id="0" name=""/>
        <dsp:cNvSpPr/>
      </dsp:nvSpPr>
      <dsp:spPr>
        <a:xfrm>
          <a:off x="2809927" y="597067"/>
          <a:ext cx="1387382" cy="9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 dirty="0"/>
        </a:p>
      </dsp:txBody>
      <dsp:txXfrm>
        <a:off x="2809927" y="597067"/>
        <a:ext cx="1387382" cy="924921"/>
      </dsp:txXfrm>
    </dsp:sp>
    <dsp:sp modelId="{AD61B417-3D1E-4D08-AD77-54E8E2A746AD}">
      <dsp:nvSpPr>
        <dsp:cNvPr id="0" name=""/>
        <dsp:cNvSpPr/>
      </dsp:nvSpPr>
      <dsp:spPr>
        <a:xfrm>
          <a:off x="1792513" y="2215444"/>
          <a:ext cx="924921" cy="9249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CSS</a:t>
          </a:r>
          <a:endParaRPr lang="zh-CN" altLang="en-US" sz="3300" kern="1200" dirty="0"/>
        </a:p>
      </dsp:txBody>
      <dsp:txXfrm>
        <a:off x="1927965" y="2350896"/>
        <a:ext cx="654017" cy="654017"/>
      </dsp:txXfrm>
    </dsp:sp>
    <dsp:sp modelId="{965F6CF9-DA01-4D5A-B6B9-330969C59691}">
      <dsp:nvSpPr>
        <dsp:cNvPr id="0" name=""/>
        <dsp:cNvSpPr/>
      </dsp:nvSpPr>
      <dsp:spPr>
        <a:xfrm>
          <a:off x="2809927" y="2215444"/>
          <a:ext cx="1387382" cy="9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800" kern="1200"/>
        </a:p>
      </dsp:txBody>
      <dsp:txXfrm>
        <a:off x="2809927" y="2215444"/>
        <a:ext cx="1387382" cy="924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72B88-CCFD-4F98-84BF-B93F15F9B33D}">
      <dsp:nvSpPr>
        <dsp:cNvPr id="0" name=""/>
        <dsp:cNvSpPr/>
      </dsp:nvSpPr>
      <dsp:spPr>
        <a:xfrm rot="1716481">
          <a:off x="1500107" y="2276060"/>
          <a:ext cx="612662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612662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6146D-D62A-4D9F-B489-029DAF161ADD}">
      <dsp:nvSpPr>
        <dsp:cNvPr id="0" name=""/>
        <dsp:cNvSpPr/>
      </dsp:nvSpPr>
      <dsp:spPr>
        <a:xfrm rot="19883519">
          <a:off x="1500107" y="1395279"/>
          <a:ext cx="612662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612662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917F3-81F3-49A6-B836-F7A6BC7325A4}">
      <dsp:nvSpPr>
        <dsp:cNvPr id="0" name=""/>
        <dsp:cNvSpPr/>
      </dsp:nvSpPr>
      <dsp:spPr>
        <a:xfrm>
          <a:off x="-228932" y="1402463"/>
          <a:ext cx="2455812" cy="93250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27C4A4-2D40-4617-A163-2C59B3E4BEB5}">
      <dsp:nvSpPr>
        <dsp:cNvPr id="0" name=""/>
        <dsp:cNvSpPr/>
      </dsp:nvSpPr>
      <dsp:spPr>
        <a:xfrm>
          <a:off x="2019018" y="599031"/>
          <a:ext cx="923197" cy="923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类</a:t>
          </a:r>
          <a:r>
            <a:rPr lang="en-US" altLang="zh-CN" sz="2000" kern="1200" dirty="0"/>
            <a:t>HTML</a:t>
          </a:r>
          <a:endParaRPr lang="zh-CN" altLang="en-US" sz="2000" kern="1200" dirty="0"/>
        </a:p>
      </dsp:txBody>
      <dsp:txXfrm>
        <a:off x="2154217" y="734230"/>
        <a:ext cx="652799" cy="652799"/>
      </dsp:txXfrm>
    </dsp:sp>
    <dsp:sp modelId="{07291338-81B7-4B7B-828B-D3F26C737E2B}">
      <dsp:nvSpPr>
        <dsp:cNvPr id="0" name=""/>
        <dsp:cNvSpPr/>
      </dsp:nvSpPr>
      <dsp:spPr>
        <a:xfrm>
          <a:off x="3034535" y="599031"/>
          <a:ext cx="1384795" cy="923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模板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200" kern="1200" dirty="0"/>
            <a:t>渲染函数</a:t>
          </a:r>
        </a:p>
      </dsp:txBody>
      <dsp:txXfrm>
        <a:off x="3034535" y="599031"/>
        <a:ext cx="1384795" cy="923197"/>
      </dsp:txXfrm>
    </dsp:sp>
    <dsp:sp modelId="{5D2D2C06-9D69-4922-9167-85DB1A2B3D26}">
      <dsp:nvSpPr>
        <dsp:cNvPr id="0" name=""/>
        <dsp:cNvSpPr/>
      </dsp:nvSpPr>
      <dsp:spPr>
        <a:xfrm>
          <a:off x="2019018" y="2215205"/>
          <a:ext cx="923197" cy="923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CSS in JS</a:t>
          </a:r>
          <a:endParaRPr lang="zh-CN" altLang="en-US" sz="2000" kern="1200" dirty="0"/>
        </a:p>
      </dsp:txBody>
      <dsp:txXfrm>
        <a:off x="2154217" y="2350404"/>
        <a:ext cx="652799" cy="652799"/>
      </dsp:txXfrm>
    </dsp:sp>
    <dsp:sp modelId="{DD7608B5-B44E-47F3-9F22-32DC1898EFA0}">
      <dsp:nvSpPr>
        <dsp:cNvPr id="0" name=""/>
        <dsp:cNvSpPr/>
      </dsp:nvSpPr>
      <dsp:spPr>
        <a:xfrm>
          <a:off x="3034535" y="2215205"/>
          <a:ext cx="1384795" cy="923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200" kern="1200"/>
        </a:p>
      </dsp:txBody>
      <dsp:txXfrm>
        <a:off x="3034535" y="2215205"/>
        <a:ext cx="1384795" cy="923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flask</a:t>
            </a:r>
            <a:r>
              <a:rPr lang="zh-CN" altLang="en-US" dirty="0"/>
              <a:t>项目</a:t>
            </a:r>
            <a:r>
              <a:rPr lang="en-US" altLang="zh-CN" dirty="0"/>
              <a:t>demo</a:t>
            </a:r>
            <a:r>
              <a:rPr lang="zh-CN" altLang="en-US" dirty="0"/>
              <a:t>进行演示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275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由辅助转变为核心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9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push</a:t>
            </a:r>
            <a:r>
              <a:rPr lang="zh-CN" altLang="en-US" dirty="0"/>
              <a:t>、</a:t>
            </a:r>
            <a:r>
              <a:rPr lang="en-US" altLang="zh-CN" dirty="0"/>
              <a:t>pop</a:t>
            </a:r>
            <a:r>
              <a:rPr lang="zh-CN" altLang="en-US" dirty="0"/>
              <a:t>、</a:t>
            </a:r>
            <a:r>
              <a:rPr lang="en-US" altLang="zh-CN" dirty="0"/>
              <a:t>reverse</a:t>
            </a:r>
            <a:r>
              <a:rPr lang="zh-CN" altLang="en-US" dirty="0"/>
              <a:t>、</a:t>
            </a:r>
            <a:r>
              <a:rPr lang="en-US" altLang="zh-CN" dirty="0"/>
              <a:t>shift</a:t>
            </a:r>
            <a:r>
              <a:rPr lang="zh-CN" altLang="en-US" dirty="0"/>
              <a:t>直接用浏览器演示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18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对象中有循环则不能转换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38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打开开发者工具给大家演示一下，比如</a:t>
            </a:r>
            <a:r>
              <a:rPr lang="en-US" altLang="zh-CN" dirty="0" err="1"/>
              <a:t>vue</a:t>
            </a:r>
            <a:r>
              <a:rPr lang="zh-CN" altLang="en-US" dirty="0"/>
              <a:t>官网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09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flask</a:t>
            </a:r>
            <a:r>
              <a:rPr lang="zh-CN" altLang="en-US" dirty="0"/>
              <a:t>进行演示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4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1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167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服务端渲染用于加载动态内容、</a:t>
            </a:r>
            <a:r>
              <a:rPr lang="en-US" altLang="zh-CN" dirty="0"/>
              <a:t>JS</a:t>
            </a:r>
            <a:r>
              <a:rPr lang="zh-CN" altLang="en-US" dirty="0"/>
              <a:t>用于简单的</a:t>
            </a:r>
            <a:r>
              <a:rPr lang="en-US" altLang="zh-CN" dirty="0"/>
              <a:t>DOM</a:t>
            </a:r>
            <a:r>
              <a:rPr lang="zh-CN" altLang="en-US" dirty="0"/>
              <a:t>操作、动画特效、编写前端插件</a:t>
            </a:r>
            <a:endParaRPr lang="en-US" altLang="zh-CN" dirty="0"/>
          </a:p>
          <a:p>
            <a:r>
              <a:rPr lang="zh-CN" altLang="en-US" dirty="0"/>
              <a:t>单页应用：前端路由、可以实现复杂的交互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交互逻辑：页面跳转、表单验证、信息获取、用户引导等等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67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开发工具：普通的编辑器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83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5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展示一个</a:t>
            </a:r>
            <a:r>
              <a:rPr lang="en-US" altLang="zh-CN" dirty="0" err="1"/>
              <a:t>npm</a:t>
            </a:r>
            <a:r>
              <a:rPr lang="zh-CN" altLang="en-US" dirty="0"/>
              <a:t>项目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BC4DB-98FB-4A90-8BBF-47B6EA0017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1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9484" y="224860"/>
            <a:ext cx="7627258" cy="834683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9484" y="1059543"/>
            <a:ext cx="7627258" cy="508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88571" y="1024111"/>
            <a:ext cx="10043886" cy="792000"/>
          </a:xfrm>
        </p:spPr>
        <p:txBody>
          <a:bodyPr/>
          <a:lstStyle>
            <a:lvl1pPr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617038" y="27709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2BB3D5-B3F4-4256-B6ED-4B874E5DE258}" type="datetime1">
              <a:rPr lang="zh-CN" altLang="en-US" smtClean="0"/>
              <a:pPr/>
              <a:t>2018/11/29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80151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9B638C-251D-44EC-B8B2-08EC45208A21}" type="datetime1">
              <a:rPr lang="zh-CN" altLang="en-US" smtClean="0"/>
              <a:pPr/>
              <a:t>2018/11/29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68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0"/>
          </p:nvPr>
        </p:nvSpPr>
        <p:spPr>
          <a:xfrm>
            <a:off x="1785032" y="1930400"/>
            <a:ext cx="8632143" cy="4339771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954934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1785032" y="1944914"/>
            <a:ext cx="4151087" cy="4325257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41143" y="1944914"/>
            <a:ext cx="4151087" cy="4325257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946093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946093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0"/>
          </p:nvPr>
        </p:nvSpPr>
        <p:spPr>
          <a:xfrm>
            <a:off x="1785032" y="2503709"/>
            <a:ext cx="4198226" cy="373743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1"/>
          </p:nvPr>
        </p:nvSpPr>
        <p:spPr>
          <a:xfrm>
            <a:off x="6201831" y="2503709"/>
            <a:ext cx="4190399" cy="373743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8367" y="1924910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00208" y="1924910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600753" y="1924910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1"/>
          </p:nvPr>
        </p:nvSpPr>
        <p:spPr>
          <a:xfrm>
            <a:off x="1785032" y="2380873"/>
            <a:ext cx="2806108" cy="4019927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2"/>
          </p:nvPr>
        </p:nvSpPr>
        <p:spPr>
          <a:xfrm>
            <a:off x="4685577" y="2380873"/>
            <a:ext cx="2806108" cy="4019927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3"/>
          </p:nvPr>
        </p:nvSpPr>
        <p:spPr>
          <a:xfrm>
            <a:off x="7586122" y="2380872"/>
            <a:ext cx="2806108" cy="4019927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65520" y="2046512"/>
            <a:ext cx="4966447" cy="3236687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65520" y="1024111"/>
            <a:ext cx="10060960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6096001" y="2046512"/>
            <a:ext cx="5030480" cy="3236687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65520" y="2017485"/>
            <a:ext cx="4798251" cy="2830286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65520" y="1024111"/>
            <a:ext cx="10060960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6328229" y="2017485"/>
            <a:ext cx="4798251" cy="2830286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20"/>
          </p:nvPr>
        </p:nvSpPr>
        <p:spPr>
          <a:xfrm>
            <a:off x="1091559" y="4920341"/>
            <a:ext cx="4746171" cy="1349830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1"/>
          </p:nvPr>
        </p:nvSpPr>
        <p:spPr>
          <a:xfrm>
            <a:off x="6328229" y="4920341"/>
            <a:ext cx="4746171" cy="1349830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8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065520" y="1816111"/>
            <a:ext cx="3148349" cy="3046175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8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978131" y="1816111"/>
            <a:ext cx="3148349" cy="3046175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4521825" y="1816111"/>
            <a:ext cx="3148349" cy="3046175"/>
          </a:xfrm>
          <a:solidFill>
            <a:schemeClr val="bg1"/>
          </a:solidFill>
          <a:ln w="76200" cap="rnd">
            <a:solidFill>
              <a:srgbClr val="0A5CBF"/>
            </a:solidFill>
            <a:round/>
          </a:ln>
          <a:effectLst/>
        </p:spPr>
        <p:txBody>
          <a:bodyPr anchor="ctr">
            <a:normAutofit/>
          </a:bodyPr>
          <a:lstStyle>
            <a:lvl1pPr algn="ctr">
              <a:defRPr sz="2000"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65520" y="1024111"/>
            <a:ext cx="10060960" cy="792000"/>
          </a:xfrm>
        </p:spPr>
        <p:txBody>
          <a:bodyPr/>
          <a:lstStyle>
            <a:lvl1pPr algn="l">
              <a:defRPr b="1">
                <a:solidFill>
                  <a:srgbClr val="0A5CB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内容占位符 2"/>
          <p:cNvSpPr>
            <a:spLocks noGrp="1"/>
          </p:cNvSpPr>
          <p:nvPr>
            <p:ph idx="11"/>
          </p:nvPr>
        </p:nvSpPr>
        <p:spPr>
          <a:xfrm>
            <a:off x="1065519" y="4934858"/>
            <a:ext cx="3148349" cy="1291772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2"/>
          </p:nvPr>
        </p:nvSpPr>
        <p:spPr>
          <a:xfrm>
            <a:off x="4521825" y="4934858"/>
            <a:ext cx="3148349" cy="1291772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7978130" y="4934857"/>
            <a:ext cx="3148349" cy="1291772"/>
          </a:xfrm>
        </p:spPr>
        <p:txBody>
          <a:bodyPr>
            <a:no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16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4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2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1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74825" y="480665"/>
            <a:ext cx="766669" cy="21340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06871" y="318600"/>
            <a:ext cx="490602" cy="2393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52684" y="694068"/>
            <a:ext cx="978750" cy="5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es6.ruanyifeng.com/" TargetMode="External"/><Relationship Id="rId2" Type="http://schemas.openxmlformats.org/officeDocument/2006/relationships/hyperlink" Target="https://wangdoc.com/javascript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CN" altLang="en-US" dirty="0"/>
              <a:t>前端基础知识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25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总结：前端开发的工作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开发前端展示用的静态文件</a:t>
            </a:r>
            <a:endParaRPr lang="en-US" altLang="zh-CN" dirty="0"/>
          </a:p>
          <a:p>
            <a:pPr lvl="1"/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JS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en-US" altLang="zh-CN" dirty="0"/>
              <a:t>CSS</a:t>
            </a:r>
            <a:r>
              <a:rPr lang="zh-CN" altLang="en-US" dirty="0"/>
              <a:t>样式文件</a:t>
            </a:r>
            <a:endParaRPr lang="en-US" altLang="zh-CN" dirty="0"/>
          </a:p>
          <a:p>
            <a:pPr lvl="1"/>
            <a:r>
              <a:rPr lang="zh-CN" altLang="en-US" dirty="0"/>
              <a:t>其它静态文件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js</a:t>
            </a:r>
            <a:r>
              <a:rPr lang="zh-CN" altLang="en-US" dirty="0"/>
              <a:t>中开发与后端交互的逻辑</a:t>
            </a:r>
            <a:endParaRPr lang="en-US" altLang="zh-CN" dirty="0"/>
          </a:p>
          <a:p>
            <a:pPr lvl="1"/>
            <a:r>
              <a:rPr lang="zh-CN" altLang="en-US" dirty="0"/>
              <a:t>获取数据进行展示（表格、详情等）</a:t>
            </a:r>
            <a:endParaRPr lang="en-US" altLang="zh-CN" dirty="0"/>
          </a:p>
          <a:p>
            <a:pPr lvl="1"/>
            <a:r>
              <a:rPr lang="zh-CN" altLang="en-US" dirty="0"/>
              <a:t>向后端提交数据（表单）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66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38695" y="2636780"/>
            <a:ext cx="10043886" cy="792000"/>
          </a:xfrm>
        </p:spPr>
        <p:txBody>
          <a:bodyPr/>
          <a:lstStyle/>
          <a:p>
            <a:pPr algn="ctr"/>
            <a:r>
              <a:rPr lang="zh-CN" altLang="en-US" dirty="0"/>
              <a:t>前端演进历史</a:t>
            </a:r>
          </a:p>
        </p:txBody>
      </p:sp>
    </p:spTree>
    <p:extLst>
      <p:ext uri="{BB962C8B-B14F-4D97-AF65-F5344CB8AC3E}">
        <p14:creationId xmlns:p14="http://schemas.microsoft.com/office/powerpoint/2010/main" val="295333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1" y="1024111"/>
            <a:ext cx="8824911" cy="792000"/>
          </a:xfrm>
        </p:spPr>
        <p:txBody>
          <a:bodyPr>
            <a:noAutofit/>
          </a:bodyPr>
          <a:lstStyle/>
          <a:p>
            <a:r>
              <a:rPr lang="zh-CN" altLang="en-US" dirty="0"/>
              <a:t>前端的时代更迭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09249043"/>
              </p:ext>
            </p:extLst>
          </p:nvPr>
        </p:nvGraphicFramePr>
        <p:xfrm>
          <a:off x="1784350" y="1944688"/>
          <a:ext cx="8632825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123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现状：动态内容</a:t>
            </a:r>
            <a:r>
              <a:rPr lang="en-US" altLang="zh-CN" dirty="0"/>
              <a:t> -&gt; </a:t>
            </a:r>
            <a:r>
              <a:rPr lang="zh-CN" altLang="en-US" dirty="0"/>
              <a:t>前后端分离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动态内容</a:t>
            </a:r>
            <a:r>
              <a:rPr lang="en-US" altLang="zh-CN" dirty="0"/>
              <a:t> </a:t>
            </a:r>
            <a:r>
              <a:rPr lang="zh-CN" altLang="en-US" dirty="0"/>
              <a:t>：服务端渲染（</a:t>
            </a:r>
            <a:r>
              <a:rPr lang="en-US" altLang="zh-CN" dirty="0"/>
              <a:t>JSP</a:t>
            </a:r>
            <a:r>
              <a:rPr lang="zh-CN" altLang="en-US" dirty="0"/>
              <a:t>、</a:t>
            </a:r>
            <a:r>
              <a:rPr lang="en-US" altLang="zh-CN" dirty="0"/>
              <a:t>PHP</a:t>
            </a:r>
            <a:r>
              <a:rPr lang="zh-CN" altLang="en-US" dirty="0"/>
              <a:t>）、</a:t>
            </a:r>
            <a:r>
              <a:rPr lang="en-US" altLang="zh-CN" dirty="0"/>
              <a:t>JS</a:t>
            </a:r>
            <a:r>
              <a:rPr lang="zh-CN" altLang="en-US" dirty="0"/>
              <a:t>工具（原生</a:t>
            </a:r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jQuery</a:t>
            </a:r>
            <a:r>
              <a:rPr lang="zh-CN" altLang="en-US" dirty="0"/>
              <a:t>）、与后端交互（</a:t>
            </a:r>
            <a:r>
              <a:rPr lang="en-US" altLang="zh-CN" dirty="0"/>
              <a:t> Ajax+</a:t>
            </a:r>
            <a:r>
              <a:rPr lang="zh-CN" altLang="en-US" dirty="0"/>
              <a:t>表单提交）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前后端分离：单页应用、响应式框架、</a:t>
            </a:r>
            <a:r>
              <a:rPr lang="en-US" altLang="zh-CN" dirty="0" err="1"/>
              <a:t>Ajax+Restful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0070C0"/>
                </a:solidFill>
              </a:rPr>
              <a:t>与用户交互的逻辑逐渐向前端转移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0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88571" y="1024110"/>
            <a:ext cx="10043886" cy="4959440"/>
          </a:xfrm>
        </p:spPr>
        <p:txBody>
          <a:bodyPr/>
          <a:lstStyle/>
          <a:p>
            <a:pPr algn="ctr"/>
            <a:r>
              <a:rPr lang="zh-CN" altLang="en-US" dirty="0"/>
              <a:t>前端开发方式的演进</a:t>
            </a:r>
          </a:p>
        </p:txBody>
      </p:sp>
    </p:spTree>
    <p:extLst>
      <p:ext uri="{BB962C8B-B14F-4D97-AF65-F5344CB8AC3E}">
        <p14:creationId xmlns:p14="http://schemas.microsoft.com/office/powerpoint/2010/main" val="74171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静态页面时代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478869" y="2403105"/>
            <a:ext cx="4762274" cy="3267062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1"/>
          </p:nvPr>
        </p:nvSpPr>
        <p:spPr>
          <a:xfrm>
            <a:off x="6658393" y="1874007"/>
            <a:ext cx="4151087" cy="43252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开发静态页面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HTML + CSS</a:t>
            </a:r>
          </a:p>
          <a:p>
            <a:pPr>
              <a:lnSpc>
                <a:spcPct val="200000"/>
              </a:lnSpc>
            </a:pPr>
            <a:r>
              <a:rPr lang="zh-CN" altLang="en-US" dirty="0"/>
              <a:t>写标签、无编码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效果直观</a:t>
            </a:r>
          </a:p>
        </p:txBody>
      </p:sp>
    </p:spTree>
    <p:extLst>
      <p:ext uri="{BB962C8B-B14F-4D97-AF65-F5344CB8AC3E}">
        <p14:creationId xmlns:p14="http://schemas.microsoft.com/office/powerpoint/2010/main" val="2136959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动态内容时代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dirty="0"/>
              <a:t>服务端渲染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模板渲染：</a:t>
            </a:r>
            <a:r>
              <a:rPr lang="en-US" altLang="zh-CN" dirty="0"/>
              <a:t>JSP</a:t>
            </a:r>
            <a:r>
              <a:rPr lang="zh-CN" altLang="en-US" dirty="0"/>
              <a:t>、</a:t>
            </a:r>
            <a:r>
              <a:rPr lang="en-US" altLang="zh-CN" dirty="0"/>
              <a:t>PHP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生成</a:t>
            </a:r>
            <a:r>
              <a:rPr lang="en-US" altLang="zh-CN" dirty="0"/>
              <a:t>HTML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前端仍然不具有动态交互的能力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JavaScript</a:t>
            </a:r>
            <a:r>
              <a:rPr lang="zh-CN" altLang="en-US" dirty="0"/>
              <a:t>开发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编程语言的加入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使前端具有了动态变化的能力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A5CBF"/>
                </a:solidFill>
              </a:rPr>
              <a:t>逻辑开始向前端转移</a:t>
            </a:r>
          </a:p>
        </p:txBody>
      </p:sp>
    </p:spTree>
    <p:extLst>
      <p:ext uri="{BB962C8B-B14F-4D97-AF65-F5344CB8AC3E}">
        <p14:creationId xmlns:p14="http://schemas.microsoft.com/office/powerpoint/2010/main" val="359700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的窘境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语法上的不足：难以理解的原型机制、没有块级作用域</a:t>
            </a:r>
            <a:endParaRPr lang="en-US" altLang="zh-CN" dirty="0"/>
          </a:p>
          <a:p>
            <a:r>
              <a:rPr lang="zh-CN" altLang="en-US" dirty="0"/>
              <a:t>弱类型</a:t>
            </a:r>
            <a:endParaRPr lang="en-US" altLang="zh-CN" dirty="0"/>
          </a:p>
          <a:p>
            <a:r>
              <a:rPr lang="zh-CN" altLang="en-US" dirty="0"/>
              <a:t>没有标准库</a:t>
            </a:r>
            <a:endParaRPr lang="en-US" altLang="zh-CN" dirty="0"/>
          </a:p>
          <a:p>
            <a:r>
              <a:rPr lang="zh-CN" altLang="en-US" dirty="0"/>
              <a:t>缺乏模块化机制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65972" y="4707358"/>
            <a:ext cx="7109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难以进行大规模的开发</a:t>
            </a:r>
          </a:p>
        </p:txBody>
      </p:sp>
    </p:spTree>
    <p:extLst>
      <p:ext uri="{BB962C8B-B14F-4D97-AF65-F5344CB8AC3E}">
        <p14:creationId xmlns:p14="http://schemas.microsoft.com/office/powerpoint/2010/main" val="326684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转折点 </a:t>
            </a:r>
            <a:r>
              <a:rPr lang="en-US" altLang="zh-CN" dirty="0"/>
              <a:t>—— Node.js</a:t>
            </a:r>
            <a:r>
              <a:rPr lang="zh-CN" altLang="en-US" dirty="0"/>
              <a:t>的诞生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服务端</a:t>
            </a:r>
            <a:r>
              <a:rPr lang="en-US" altLang="zh-CN" dirty="0"/>
              <a:t>JavaScript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拥有标准库：读写文件、网络等</a:t>
            </a:r>
            <a:endParaRPr lang="en-US" altLang="zh-CN" dirty="0"/>
          </a:p>
          <a:p>
            <a:r>
              <a:rPr lang="zh-CN" altLang="en-US" dirty="0"/>
              <a:t>拥有模块化机制：</a:t>
            </a:r>
            <a:r>
              <a:rPr lang="en-US" altLang="zh-CN" dirty="0" err="1"/>
              <a:t>CommonJS</a:t>
            </a:r>
            <a:endParaRPr lang="en-US" altLang="zh-CN" dirty="0"/>
          </a:p>
          <a:p>
            <a:r>
              <a:rPr lang="zh-CN" altLang="en-US" dirty="0"/>
              <a:t>依赖管理工具：</a:t>
            </a:r>
            <a:r>
              <a:rPr lang="en-US" altLang="zh-CN" dirty="0" err="1"/>
              <a:t>npm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0A5CBF"/>
                </a:solidFill>
              </a:rPr>
              <a:t>JavaScript</a:t>
            </a:r>
            <a:r>
              <a:rPr lang="zh-CN" altLang="en-US" dirty="0">
                <a:solidFill>
                  <a:srgbClr val="0A5CBF"/>
                </a:solidFill>
              </a:rPr>
              <a:t>开始爆发式的发展，包括前端领域</a:t>
            </a:r>
          </a:p>
        </p:txBody>
      </p:sp>
    </p:spTree>
    <p:extLst>
      <p:ext uri="{BB962C8B-B14F-4D97-AF65-F5344CB8AC3E}">
        <p14:creationId xmlns:p14="http://schemas.microsoft.com/office/powerpoint/2010/main" val="107029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新技术的爆发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 err="1"/>
              <a:t>EcmpScript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Babel</a:t>
            </a:r>
            <a:r>
              <a:rPr lang="zh-CN" altLang="en-US" dirty="0"/>
              <a:t>：使用</a:t>
            </a:r>
            <a:r>
              <a:rPr lang="en-US" altLang="zh-CN" dirty="0"/>
              <a:t>JS</a:t>
            </a:r>
            <a:r>
              <a:rPr lang="zh-CN" altLang="en-US" dirty="0"/>
              <a:t>的新特性</a:t>
            </a:r>
            <a:endParaRPr lang="en-US" altLang="zh-CN" dirty="0"/>
          </a:p>
          <a:p>
            <a:r>
              <a:rPr lang="zh-CN" altLang="en-US" dirty="0"/>
              <a:t>强类型：</a:t>
            </a:r>
            <a:r>
              <a:rPr lang="en-US" altLang="zh-CN" dirty="0"/>
              <a:t>Flow</a:t>
            </a:r>
            <a:r>
              <a:rPr lang="zh-CN" altLang="en-US" dirty="0"/>
              <a:t>、</a:t>
            </a:r>
            <a:r>
              <a:rPr lang="en-US" altLang="zh-CN" dirty="0" err="1"/>
              <a:t>TypeScript</a:t>
            </a:r>
            <a:r>
              <a:rPr lang="zh-CN" altLang="en-US" dirty="0"/>
              <a:t>、</a:t>
            </a:r>
            <a:r>
              <a:rPr lang="en-US" altLang="zh-CN" dirty="0"/>
              <a:t>Coffee</a:t>
            </a:r>
          </a:p>
          <a:p>
            <a:r>
              <a:rPr lang="zh-CN" altLang="en-US" dirty="0"/>
              <a:t>模块化工具：</a:t>
            </a:r>
            <a:r>
              <a:rPr lang="en-US" altLang="zh-CN" dirty="0" err="1"/>
              <a:t>Webpack</a:t>
            </a:r>
            <a:r>
              <a:rPr lang="zh-CN" altLang="en-US" dirty="0"/>
              <a:t>、</a:t>
            </a:r>
            <a:r>
              <a:rPr lang="en-US" altLang="zh-CN" dirty="0"/>
              <a:t>Parcel</a:t>
            </a:r>
          </a:p>
          <a:p>
            <a:r>
              <a:rPr lang="zh-CN" altLang="en-US" dirty="0"/>
              <a:t>响应式框架：</a:t>
            </a:r>
            <a:r>
              <a:rPr lang="en-US" altLang="zh-CN" dirty="0" err="1"/>
              <a:t>Vue</a:t>
            </a:r>
            <a:r>
              <a:rPr lang="zh-CN" altLang="en-US" dirty="0"/>
              <a:t>、</a:t>
            </a:r>
            <a:r>
              <a:rPr lang="en-US" altLang="zh-CN" dirty="0"/>
              <a:t>Angular</a:t>
            </a:r>
            <a:r>
              <a:rPr lang="zh-CN" altLang="en-US" dirty="0"/>
              <a:t>、</a:t>
            </a:r>
            <a:r>
              <a:rPr lang="en-US" altLang="zh-CN" dirty="0"/>
              <a:t>React</a:t>
            </a:r>
          </a:p>
          <a:p>
            <a:r>
              <a:rPr lang="zh-CN" altLang="en-US" dirty="0"/>
              <a:t>数据适配层：</a:t>
            </a:r>
            <a:r>
              <a:rPr lang="en-US" altLang="zh-CN" dirty="0" err="1"/>
              <a:t>GraphQL</a:t>
            </a:r>
            <a:endParaRPr lang="en-US" altLang="zh-CN" dirty="0"/>
          </a:p>
          <a:p>
            <a:r>
              <a:rPr lang="zh-CN" altLang="en-US" dirty="0"/>
              <a:t>前端工程化：单元测试、</a:t>
            </a:r>
            <a:r>
              <a:rPr lang="en-US" altLang="zh-CN" dirty="0"/>
              <a:t>e2e</a:t>
            </a:r>
            <a:r>
              <a:rPr lang="zh-CN" altLang="en-US" dirty="0"/>
              <a:t>测试、代码质量扫描</a:t>
            </a:r>
            <a:endParaRPr lang="en-US" altLang="zh-CN" dirty="0"/>
          </a:p>
          <a:p>
            <a:r>
              <a:rPr lang="zh-CN" altLang="en-US" dirty="0"/>
              <a:t>新思想：</a:t>
            </a:r>
            <a:r>
              <a:rPr lang="en-US" altLang="zh-CN" dirty="0"/>
              <a:t>MVC</a:t>
            </a:r>
            <a:r>
              <a:rPr lang="zh-CN" altLang="en-US" dirty="0"/>
              <a:t>、</a:t>
            </a:r>
            <a:r>
              <a:rPr lang="en-US" altLang="zh-CN" dirty="0"/>
              <a:t>MVVM</a:t>
            </a:r>
            <a:r>
              <a:rPr lang="zh-CN" altLang="en-US" dirty="0"/>
              <a:t>、函数式渲染、组件化</a:t>
            </a:r>
            <a:endParaRPr lang="en-US" altLang="zh-CN" dirty="0"/>
          </a:p>
          <a:p>
            <a:r>
              <a:rPr lang="zh-CN" altLang="en-US" dirty="0"/>
              <a:t>其它工具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6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目录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前端基础知识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前端演进历史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HTML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CSS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dirty="0"/>
              <a:t>JS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128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前端后端分离时代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1785032" y="1816112"/>
            <a:ext cx="8632143" cy="4454060"/>
          </a:xfrm>
        </p:spPr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npm</a:t>
            </a:r>
            <a:r>
              <a:rPr lang="zh-CN" altLang="en-US" dirty="0"/>
              <a:t>项目开发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Webpack</a:t>
            </a:r>
            <a:r>
              <a:rPr lang="zh-CN" altLang="en-US" dirty="0"/>
              <a:t>等模块化工具管理项目</a:t>
            </a:r>
            <a:endParaRPr lang="en-US" altLang="zh-CN" dirty="0"/>
          </a:p>
          <a:p>
            <a:r>
              <a:rPr lang="zh-CN" altLang="en-US" dirty="0"/>
              <a:t>尽情使用合适的框架、工具和语言进行开发</a:t>
            </a:r>
            <a:endParaRPr lang="en-US" altLang="zh-CN" dirty="0"/>
          </a:p>
          <a:p>
            <a:r>
              <a:rPr lang="zh-CN" altLang="en-US" dirty="0"/>
              <a:t>编译导出页面（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JS</a:t>
            </a:r>
            <a:r>
              <a:rPr lang="zh-CN" altLang="en-US" dirty="0"/>
              <a:t>等）</a:t>
            </a:r>
          </a:p>
        </p:txBody>
      </p:sp>
      <p:pic>
        <p:nvPicPr>
          <p:cNvPr id="1026" name="Picture 2" descr="https://webpack.github.io/assets/what-is-webp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28" y="3569094"/>
            <a:ext cx="5657363" cy="28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7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7ED23-0F55-144B-A970-0BD8216B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vue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67317-4C74-3A45-96E7-5C745F41B7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zh-CN" dirty="0" err="1"/>
              <a:t>Vue</a:t>
            </a:r>
            <a:r>
              <a:rPr kumimoji="1" lang="zh-CN" altLang="en-US" dirty="0"/>
              <a:t>是一个由</a:t>
            </a:r>
            <a:r>
              <a:rPr kumimoji="1" lang="en-US" altLang="zh-CN" dirty="0"/>
              <a:t>JS</a:t>
            </a:r>
            <a:r>
              <a:rPr kumimoji="1" lang="zh-CN" altLang="en-US" dirty="0"/>
              <a:t>编写的框架</a:t>
            </a:r>
            <a:endParaRPr kumimoji="1" lang="en-US" altLang="zh-CN" dirty="0"/>
          </a:p>
          <a:p>
            <a:r>
              <a:rPr kumimoji="1" lang="en-US" altLang="zh-CN" dirty="0" err="1"/>
              <a:t>Vue</a:t>
            </a:r>
            <a:r>
              <a:rPr kumimoji="1" lang="zh-CN" altLang="en-US" dirty="0"/>
              <a:t>需要拥有一个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的节点挂载上</a:t>
            </a:r>
            <a:endParaRPr kumimoji="1" lang="en-US" altLang="zh-CN" dirty="0"/>
          </a:p>
          <a:p>
            <a:r>
              <a:rPr kumimoji="1" lang="en-US" altLang="zh-CN" dirty="0" err="1"/>
              <a:t>Vue</a:t>
            </a:r>
            <a:r>
              <a:rPr kumimoji="1" lang="zh-CN" altLang="en-US" dirty="0"/>
              <a:t>会根据编写的代码将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渲染至挂载点上</a:t>
            </a:r>
            <a:endParaRPr kumimoji="1" lang="en-US" altLang="zh-CN" dirty="0"/>
          </a:p>
          <a:p>
            <a:r>
              <a:rPr kumimoji="1" lang="en-US" altLang="zh-CN" dirty="0" err="1"/>
              <a:t>Vue</a:t>
            </a:r>
            <a:r>
              <a:rPr kumimoji="1" lang="zh-CN" altLang="en-US" dirty="0"/>
              <a:t>是核心，类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的模板语法和</a:t>
            </a:r>
            <a:r>
              <a:rPr kumimoji="1" lang="en-US" altLang="zh-CN" dirty="0" err="1"/>
              <a:t>css</a:t>
            </a:r>
            <a:r>
              <a:rPr kumimoji="1" lang="zh-CN" altLang="en-US" dirty="0"/>
              <a:t>是编程的材料</a:t>
            </a:r>
          </a:p>
        </p:txBody>
      </p:sp>
    </p:spTree>
    <p:extLst>
      <p:ext uri="{BB962C8B-B14F-4D97-AF65-F5344CB8AC3E}">
        <p14:creationId xmlns:p14="http://schemas.microsoft.com/office/powerpoint/2010/main" val="2176344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4968316"/>
          </a:xfrm>
        </p:spPr>
        <p:txBody>
          <a:bodyPr/>
          <a:lstStyle/>
          <a:p>
            <a:pPr algn="ctr"/>
            <a:r>
              <a:rPr lang="en-US" altLang="zh-CN" dirty="0"/>
              <a:t>HTML 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65253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0"/>
          </p:nvPr>
        </p:nvSpPr>
        <p:spPr>
          <a:xfrm>
            <a:off x="1785032" y="1944914"/>
            <a:ext cx="4091985" cy="432525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超文本标记语言，“超文本”就是指页面内可以包含图片、链接，甚至音乐、程序等非文字元素。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目前主流浏览器的最新版本都支持最新的</a:t>
            </a:r>
            <a:r>
              <a:rPr lang="en-US" altLang="zh-CN" dirty="0"/>
              <a:t>HTML5</a:t>
            </a:r>
            <a:r>
              <a:rPr lang="zh-CN" altLang="en-US" dirty="0"/>
              <a:t>。</a:t>
            </a:r>
          </a:p>
        </p:txBody>
      </p:sp>
      <p:pic>
        <p:nvPicPr>
          <p:cNvPr id="2052" name="Picture 4" descr="html5"/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80" y="1588199"/>
            <a:ext cx="4053574" cy="405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2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1785032" y="1944914"/>
            <a:ext cx="3452255" cy="4325257"/>
          </a:xfrm>
        </p:spPr>
        <p:txBody>
          <a:bodyPr/>
          <a:lstStyle/>
          <a:p>
            <a:r>
              <a:rPr lang="zh-CN" altLang="en-US" dirty="0"/>
              <a:t>由标签构成的树状结构（文档树）</a:t>
            </a:r>
            <a:endParaRPr lang="en-US" altLang="zh-CN" dirty="0"/>
          </a:p>
          <a:p>
            <a:r>
              <a:rPr lang="en-US" altLang="zh-CN" dirty="0"/>
              <a:t>head</a:t>
            </a:r>
            <a:r>
              <a:rPr lang="zh-CN" altLang="en-US" dirty="0"/>
              <a:t>：定义了文档的信息，包括</a:t>
            </a:r>
            <a:r>
              <a:rPr lang="en-US" altLang="zh-CN" dirty="0"/>
              <a:t>title</a:t>
            </a:r>
            <a:r>
              <a:rPr lang="zh-CN" altLang="en-US" dirty="0"/>
              <a:t>、</a:t>
            </a:r>
            <a:r>
              <a:rPr lang="en-US" altLang="zh-CN" dirty="0"/>
              <a:t>meta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body</a:t>
            </a:r>
            <a:r>
              <a:rPr lang="zh-CN" altLang="en-US" dirty="0"/>
              <a:t>：文档的内容，主要是用来展示的信息</a:t>
            </a:r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5237287" y="2327681"/>
            <a:ext cx="6233322" cy="26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9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常用标签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div</a:t>
            </a:r>
            <a:r>
              <a:rPr lang="zh-CN" altLang="en-US" dirty="0"/>
              <a:t>：最常用的块级元素</a:t>
            </a:r>
            <a:endParaRPr lang="en-US" altLang="zh-CN" dirty="0"/>
          </a:p>
          <a:p>
            <a:r>
              <a:rPr lang="en-US" altLang="zh-CN" dirty="0"/>
              <a:t>span</a:t>
            </a:r>
            <a:r>
              <a:rPr lang="zh-CN" altLang="en-US" dirty="0"/>
              <a:t>：最常用的内联元素</a:t>
            </a:r>
            <a:endParaRPr lang="en-US" altLang="zh-CN" dirty="0"/>
          </a:p>
          <a:p>
            <a:r>
              <a:rPr lang="en-US" altLang="zh-CN" dirty="0"/>
              <a:t>button</a:t>
            </a:r>
            <a:r>
              <a:rPr lang="zh-CN" altLang="en-US" dirty="0"/>
              <a:t>：按钮</a:t>
            </a:r>
            <a:endParaRPr lang="en-US" altLang="zh-CN" dirty="0"/>
          </a:p>
          <a:p>
            <a:r>
              <a:rPr lang="en-US" altLang="zh-CN" dirty="0"/>
              <a:t>form</a:t>
            </a:r>
            <a:r>
              <a:rPr lang="zh-CN" altLang="en-US" dirty="0"/>
              <a:t>：表单</a:t>
            </a:r>
            <a:endParaRPr lang="en-US" altLang="zh-CN" dirty="0"/>
          </a:p>
          <a:p>
            <a:r>
              <a:rPr lang="en-US" altLang="zh-CN" dirty="0"/>
              <a:t>input</a:t>
            </a:r>
            <a:r>
              <a:rPr lang="zh-CN" altLang="en-US" dirty="0"/>
              <a:t>：表单元素</a:t>
            </a:r>
            <a:endParaRPr lang="en-US" altLang="zh-CN" dirty="0"/>
          </a:p>
          <a:p>
            <a:r>
              <a:rPr lang="en-US" altLang="zh-CN" dirty="0"/>
              <a:t>table</a:t>
            </a:r>
            <a:r>
              <a:rPr lang="zh-CN" altLang="en-US" dirty="0"/>
              <a:t>（</a:t>
            </a:r>
            <a:r>
              <a:rPr lang="en-US" altLang="zh-CN" dirty="0" err="1"/>
              <a:t>tr</a:t>
            </a:r>
            <a:r>
              <a:rPr lang="zh-CN" altLang="en-US" dirty="0"/>
              <a:t>、</a:t>
            </a:r>
            <a:r>
              <a:rPr lang="en-US" altLang="zh-CN" dirty="0"/>
              <a:t>td</a:t>
            </a:r>
            <a:r>
              <a:rPr lang="zh-CN" altLang="en-US" dirty="0"/>
              <a:t>）：表格</a:t>
            </a:r>
          </a:p>
        </p:txBody>
      </p:sp>
    </p:spTree>
    <p:extLst>
      <p:ext uri="{BB962C8B-B14F-4D97-AF65-F5344CB8AC3E}">
        <p14:creationId xmlns:p14="http://schemas.microsoft.com/office/powerpoint/2010/main" val="66082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文档对象模型</a:t>
            </a:r>
            <a:endParaRPr lang="en-US" altLang="zh-CN" dirty="0"/>
          </a:p>
          <a:p>
            <a:r>
              <a:rPr lang="zh-CN" altLang="en-US" dirty="0"/>
              <a:t>通过对</a:t>
            </a:r>
            <a:r>
              <a:rPr lang="en-US" altLang="zh-CN" dirty="0"/>
              <a:t>HTML</a:t>
            </a:r>
            <a:r>
              <a:rPr lang="zh-CN" altLang="en-US" dirty="0"/>
              <a:t>进行解析获得</a:t>
            </a:r>
            <a:endParaRPr lang="en-US" altLang="zh-CN" dirty="0"/>
          </a:p>
          <a:p>
            <a:r>
              <a:rPr lang="zh-CN" altLang="en-US" dirty="0"/>
              <a:t>树状结构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1" y="3426872"/>
            <a:ext cx="6353575" cy="24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2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75C89-609C-0040-854C-C4FE398F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DOM</a:t>
            </a:r>
            <a:r>
              <a:rPr kumimoji="1" lang="zh-CN" altLang="en-US" dirty="0"/>
              <a:t>操作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使用原生</a:t>
            </a:r>
            <a:r>
              <a:rPr lang="en-US" altLang="zh-CN" dirty="0"/>
              <a:t>JS</a:t>
            </a:r>
            <a:r>
              <a:rPr lang="zh-CN" altLang="en-US" dirty="0"/>
              <a:t>、</a:t>
            </a:r>
            <a:r>
              <a:rPr lang="en-US" altLang="zh-CN" dirty="0"/>
              <a:t>jQuery</a:t>
            </a:r>
            <a:r>
              <a:rPr lang="zh-CN" altLang="en-US" dirty="0"/>
              <a:t>可以实现对</a:t>
            </a:r>
            <a:r>
              <a:rPr lang="en-US" altLang="zh-CN" dirty="0"/>
              <a:t>DOM</a:t>
            </a:r>
            <a:r>
              <a:rPr lang="zh-CN" altLang="en-US" dirty="0"/>
              <a:t>的动态操作</a:t>
            </a:r>
            <a:endParaRPr lang="en-US" altLang="zh-CN" dirty="0"/>
          </a:p>
          <a:p>
            <a:r>
              <a:rPr lang="zh-CN" altLang="en-US" dirty="0"/>
              <a:t>常用的操作有：查找节点，添加、删除节点，修改属性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A5CBF"/>
                </a:solidFill>
              </a:rPr>
              <a:t>React</a:t>
            </a:r>
            <a:r>
              <a:rPr lang="zh-CN" altLang="en-US" dirty="0">
                <a:solidFill>
                  <a:srgbClr val="0A5CBF"/>
                </a:solidFill>
              </a:rPr>
              <a:t>、</a:t>
            </a:r>
            <a:r>
              <a:rPr lang="en-US" altLang="zh-CN" dirty="0" err="1">
                <a:solidFill>
                  <a:srgbClr val="0A5CBF"/>
                </a:solidFill>
              </a:rPr>
              <a:t>Vue</a:t>
            </a:r>
            <a:r>
              <a:rPr lang="zh-CN" altLang="en-US" dirty="0">
                <a:solidFill>
                  <a:srgbClr val="0A5CBF"/>
                </a:solidFill>
              </a:rPr>
              <a:t>等现代框架通常不需要自己进行</a:t>
            </a:r>
            <a:r>
              <a:rPr lang="en-US" altLang="zh-CN" dirty="0">
                <a:solidFill>
                  <a:srgbClr val="0A5CBF"/>
                </a:solidFill>
              </a:rPr>
              <a:t>DOM</a:t>
            </a:r>
            <a:r>
              <a:rPr lang="zh-CN" altLang="en-US" dirty="0">
                <a:solidFill>
                  <a:srgbClr val="0A5CBF"/>
                </a:solidFill>
              </a:rPr>
              <a:t>操作</a:t>
            </a:r>
            <a:endParaRPr lang="en-US" altLang="zh-CN" dirty="0">
              <a:solidFill>
                <a:srgbClr val="0A5C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0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加载</a:t>
            </a:r>
            <a:r>
              <a:rPr lang="en-US" altLang="zh-CN" dirty="0"/>
              <a:t>JS</a:t>
            </a:r>
            <a:r>
              <a:rPr lang="zh-CN" altLang="en-US" dirty="0"/>
              <a:t>脚本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内联方式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外部文件方式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06" y="2758572"/>
            <a:ext cx="4448025" cy="35115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05" y="3179526"/>
            <a:ext cx="38957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3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4986072"/>
          </a:xfrm>
        </p:spPr>
        <p:txBody>
          <a:bodyPr/>
          <a:lstStyle/>
          <a:p>
            <a:pPr algn="ctr"/>
            <a:r>
              <a:rPr lang="en-US" altLang="zh-CN" dirty="0"/>
              <a:t>CSS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22713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项目概览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框架：</a:t>
            </a:r>
            <a:r>
              <a:rPr lang="en-US" altLang="zh-CN" dirty="0"/>
              <a:t>Flask</a:t>
            </a:r>
            <a:r>
              <a:rPr lang="zh-CN" altLang="en-US" dirty="0"/>
              <a:t>，一个使用</a:t>
            </a:r>
            <a:r>
              <a:rPr lang="en-US" altLang="zh-CN" dirty="0"/>
              <a:t>Python</a:t>
            </a:r>
            <a:r>
              <a:rPr lang="zh-CN" altLang="en-US" dirty="0"/>
              <a:t>编写的轻量级 </a:t>
            </a:r>
            <a:r>
              <a:rPr lang="en-US" altLang="zh-CN" dirty="0"/>
              <a:t>Web </a:t>
            </a:r>
            <a:r>
              <a:rPr lang="zh-CN" altLang="en-US" dirty="0"/>
              <a:t>应用框架</a:t>
            </a:r>
            <a:endParaRPr lang="en-US" altLang="zh-CN" dirty="0"/>
          </a:p>
          <a:p>
            <a:r>
              <a:rPr lang="en-US" altLang="zh-CN" dirty="0"/>
              <a:t>app</a:t>
            </a:r>
            <a:r>
              <a:rPr lang="zh-CN" altLang="en-US" dirty="0"/>
              <a:t>中包含后端代码和前端生成的静态文件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是前端代码目录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A9A085-7F38-1440-9E97-F2BC57F6E91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526" y="1944688"/>
            <a:ext cx="2851185" cy="4325937"/>
          </a:xfrm>
        </p:spPr>
      </p:pic>
    </p:spTree>
    <p:extLst>
      <p:ext uri="{BB962C8B-B14F-4D97-AF65-F5344CB8AC3E}">
        <p14:creationId xmlns:p14="http://schemas.microsoft.com/office/powerpoint/2010/main" val="181094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层叠样式表</a:t>
            </a:r>
            <a:r>
              <a:rPr lang="en-US" altLang="zh-CN" dirty="0"/>
              <a:t>(</a:t>
            </a:r>
            <a:r>
              <a:rPr lang="zh-CN" altLang="en-US" dirty="0"/>
              <a:t>英文全称：</a:t>
            </a:r>
            <a:r>
              <a:rPr lang="en-US" altLang="zh-CN" dirty="0"/>
              <a:t>Cascading Style Sheets)</a:t>
            </a:r>
          </a:p>
          <a:p>
            <a:r>
              <a:rPr lang="zh-CN" altLang="en-US" dirty="0"/>
              <a:t>目前最新的为</a:t>
            </a:r>
            <a:r>
              <a:rPr lang="en-US" altLang="zh-CN" dirty="0"/>
              <a:t>CSS3</a:t>
            </a:r>
          </a:p>
          <a:p>
            <a:r>
              <a:rPr lang="zh-CN" altLang="en-US" dirty="0"/>
              <a:t>新特性</a:t>
            </a:r>
            <a:endParaRPr lang="en-US" altLang="zh-CN" dirty="0"/>
          </a:p>
          <a:p>
            <a:pPr lvl="1"/>
            <a:r>
              <a:rPr lang="zh-CN" altLang="en-US" dirty="0"/>
              <a:t>阴影</a:t>
            </a:r>
            <a:endParaRPr lang="en-US" altLang="zh-CN" dirty="0"/>
          </a:p>
          <a:p>
            <a:pPr lvl="1"/>
            <a:r>
              <a:rPr lang="zh-CN" altLang="en-US" dirty="0"/>
              <a:t>过渡</a:t>
            </a:r>
            <a:endParaRPr lang="en-US" altLang="zh-CN" dirty="0"/>
          </a:p>
          <a:p>
            <a:pPr lvl="1"/>
            <a:r>
              <a:rPr lang="zh-CN" altLang="en-US" dirty="0"/>
              <a:t>动画</a:t>
            </a:r>
            <a:endParaRPr lang="en-US" altLang="zh-CN" dirty="0"/>
          </a:p>
          <a:p>
            <a:pPr lvl="1"/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  <a:p>
            <a:endParaRPr lang="zh-CN" altLang="en-US" dirty="0"/>
          </a:p>
        </p:txBody>
      </p:sp>
      <p:pic>
        <p:nvPicPr>
          <p:cNvPr id="4100" name="Picture 4" descr="âcss3âçå¾çæç´¢ç»æ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032000"/>
            <a:ext cx="4151313" cy="41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336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81271" y="2211558"/>
            <a:ext cx="7477634" cy="35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#root</a:t>
            </a:r>
          </a:p>
          <a:p>
            <a:r>
              <a:rPr lang="en-US" altLang="zh-CN" dirty="0"/>
              <a:t>class</a:t>
            </a:r>
            <a:r>
              <a:rPr lang="zh-CN" altLang="en-US" dirty="0"/>
              <a:t>：</a:t>
            </a:r>
            <a:r>
              <a:rPr lang="en-US" altLang="zh-CN" dirty="0"/>
              <a:t>.main</a:t>
            </a:r>
          </a:p>
          <a:p>
            <a:r>
              <a:rPr lang="zh-CN" altLang="en-US" dirty="0"/>
              <a:t>标签：</a:t>
            </a:r>
            <a:r>
              <a:rPr lang="en-US" altLang="zh-CN" dirty="0"/>
              <a:t>input</a:t>
            </a:r>
            <a:r>
              <a:rPr lang="zh-CN" altLang="en-US" dirty="0"/>
              <a:t>、</a:t>
            </a:r>
            <a:r>
              <a:rPr lang="en-US" altLang="zh-CN" dirty="0"/>
              <a:t>div</a:t>
            </a:r>
          </a:p>
          <a:p>
            <a:r>
              <a:rPr lang="zh-CN" altLang="en-US" dirty="0"/>
              <a:t>属性：</a:t>
            </a:r>
            <a:r>
              <a:rPr lang="en-US" altLang="zh-CN" dirty="0"/>
              <a:t>[type=“input”]</a:t>
            </a:r>
          </a:p>
          <a:p>
            <a:r>
              <a:rPr lang="zh-CN" altLang="en-US" dirty="0"/>
              <a:t>伪类： </a:t>
            </a:r>
            <a:r>
              <a:rPr lang="en-US" altLang="zh-CN" dirty="0"/>
              <a:t>:focus</a:t>
            </a:r>
            <a:r>
              <a:rPr lang="zh-CN" altLang="en-US" dirty="0"/>
              <a:t>、</a:t>
            </a:r>
            <a:r>
              <a:rPr lang="en-US" altLang="zh-CN" dirty="0"/>
              <a:t>:first-child</a:t>
            </a:r>
          </a:p>
          <a:p>
            <a:r>
              <a:rPr lang="zh-CN" altLang="en-US" dirty="0"/>
              <a:t>伪元素： </a:t>
            </a:r>
            <a:r>
              <a:rPr lang="en" altLang="zh-CN" dirty="0"/>
              <a:t>::before</a:t>
            </a:r>
            <a:r>
              <a:rPr lang="zh-CN" altLang="en-US" dirty="0"/>
              <a:t>、</a:t>
            </a:r>
            <a:r>
              <a:rPr lang="en-US" altLang="zh-CN" dirty="0"/>
              <a:t>::after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8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1853D-F252-7341-8054-DF105396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选择器等级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FB28C-288A-EC43-AFF3-FA5987C63F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第一等：代表内联样式，如</a:t>
            </a:r>
            <a:r>
              <a:rPr lang="en-US" altLang="zh-CN" dirty="0"/>
              <a:t>: </a:t>
            </a:r>
            <a:r>
              <a:rPr lang="en" altLang="zh-CN" dirty="0"/>
              <a:t>style=””</a:t>
            </a:r>
            <a:r>
              <a:rPr lang="zh-CN" altLang="en" dirty="0"/>
              <a:t>，</a:t>
            </a:r>
            <a:r>
              <a:rPr lang="zh-CN" altLang="en-US" dirty="0"/>
              <a:t>权值为</a:t>
            </a:r>
            <a:r>
              <a:rPr lang="en-US" altLang="zh-CN" dirty="0"/>
              <a:t>1000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第二等：代表</a:t>
            </a:r>
            <a:r>
              <a:rPr lang="en" altLang="zh-CN" dirty="0"/>
              <a:t>ID</a:t>
            </a:r>
            <a:r>
              <a:rPr lang="zh-CN" altLang="en-US" dirty="0"/>
              <a:t>选择器，如：</a:t>
            </a:r>
            <a:r>
              <a:rPr lang="en-US" altLang="zh-CN" dirty="0"/>
              <a:t>#</a:t>
            </a:r>
            <a:r>
              <a:rPr lang="en" altLang="zh-CN" dirty="0"/>
              <a:t>content</a:t>
            </a:r>
            <a:r>
              <a:rPr lang="zh-CN" altLang="en" dirty="0"/>
              <a:t>，</a:t>
            </a:r>
            <a:r>
              <a:rPr lang="zh-CN" altLang="en-US" dirty="0"/>
              <a:t>权值为</a:t>
            </a:r>
            <a:r>
              <a:rPr lang="en-US" altLang="zh-CN" dirty="0"/>
              <a:t>0100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第三等：代表类，伪类和属性选择器，如</a:t>
            </a:r>
            <a:r>
              <a:rPr lang="en-US" altLang="zh-CN" dirty="0"/>
              <a:t>.</a:t>
            </a:r>
            <a:r>
              <a:rPr lang="en" altLang="zh-CN" dirty="0"/>
              <a:t>content</a:t>
            </a:r>
            <a:r>
              <a:rPr lang="zh-CN" altLang="en" dirty="0"/>
              <a:t>，</a:t>
            </a:r>
            <a:r>
              <a:rPr lang="zh-CN" altLang="en-US" dirty="0"/>
              <a:t>权值为</a:t>
            </a:r>
            <a:r>
              <a:rPr lang="en-US" altLang="zh-CN" dirty="0"/>
              <a:t>0010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第四等：代表类型选择器和伪元素选择器，如</a:t>
            </a:r>
            <a:r>
              <a:rPr lang="en" altLang="zh-CN" dirty="0"/>
              <a:t>div p</a:t>
            </a:r>
            <a:r>
              <a:rPr lang="zh-CN" altLang="en" dirty="0"/>
              <a:t>，</a:t>
            </a:r>
            <a:r>
              <a:rPr lang="zh-CN" altLang="en-US" dirty="0"/>
              <a:t>权值为</a:t>
            </a:r>
            <a:r>
              <a:rPr lang="en-US" altLang="zh-CN" dirty="0"/>
              <a:t>0001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通配符、子选择器、相邻选择器等的。如*、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/>
              <a:t>+,</a:t>
            </a:r>
            <a:r>
              <a:rPr lang="zh-CN" altLang="en-US" dirty="0"/>
              <a:t>权值为</a:t>
            </a:r>
            <a:r>
              <a:rPr lang="en-US" altLang="zh-CN" dirty="0"/>
              <a:t>0000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795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80341-F99D-C04A-A4FE-3D9F99C4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比较规则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100498-E1F3-9244-9D94-E07407B43F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逐等级比较：</a:t>
            </a:r>
            <a:r>
              <a:rPr lang="en-US" altLang="zh-CN" dirty="0"/>
              <a:t>1,0,0,0 &gt; 0,9,9,9</a:t>
            </a:r>
          </a:p>
          <a:p>
            <a:r>
              <a:rPr kumimoji="1" lang="zh-CN" altLang="en-US" dirty="0"/>
              <a:t>权重相等时，后面的样式覆盖前面的样式</a:t>
            </a:r>
            <a:endParaRPr kumimoji="1" lang="en-US" altLang="zh-CN" dirty="0"/>
          </a:p>
          <a:p>
            <a:r>
              <a:rPr lang="en" altLang="zh-CN" dirty="0"/>
              <a:t>!important</a:t>
            </a:r>
            <a:r>
              <a:rPr lang="zh-CN" altLang="en-US" dirty="0"/>
              <a:t>：强制提升为最高优先级</a:t>
            </a:r>
            <a:endParaRPr lang="en-US" altLang="zh-CN" dirty="0"/>
          </a:p>
          <a:p>
            <a:r>
              <a:rPr lang="zh-CN" altLang="en-US" dirty="0"/>
              <a:t>配符、子选择器、相邻选择器等的。虽然权值为</a:t>
            </a:r>
            <a:r>
              <a:rPr lang="en-US" altLang="zh-CN" dirty="0"/>
              <a:t>0000</a:t>
            </a:r>
            <a:r>
              <a:rPr lang="zh-CN" altLang="en-US" dirty="0"/>
              <a:t>，但是也比继承的样式优先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1846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B3814-B481-9244-BC7C-0BAEECC7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CSS</a:t>
            </a:r>
            <a:r>
              <a:rPr kumimoji="1" lang="zh-CN" altLang="en-US" dirty="0"/>
              <a:t>预处理器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57FA7-F8C8-8748-8C01-71600617FB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en-US" altLang="zh-CN" dirty="0" err="1"/>
              <a:t>css</a:t>
            </a:r>
            <a:r>
              <a:rPr kumimoji="1" lang="zh-CN" altLang="en-US" dirty="0"/>
              <a:t>的不足：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不支持嵌套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没有变量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没有混入</a:t>
            </a:r>
            <a:endParaRPr kumimoji="1" lang="en-US" altLang="zh-CN" dirty="0"/>
          </a:p>
          <a:p>
            <a:r>
              <a:rPr kumimoji="1" lang="zh-CN" altLang="en-US" dirty="0"/>
              <a:t>预处理器：使用新的语法来编写样式，最终编译生成浏览器能使用的</a:t>
            </a:r>
            <a:r>
              <a:rPr kumimoji="1" lang="en-US" altLang="zh-CN" dirty="0" err="1"/>
              <a:t>css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949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E8F82-7803-5A41-B147-11FC3ABE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EE8BCA-ACE0-C944-8ECF-16CBA457AD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kumimoji="1" lang="zh-CN" altLang="en-US" dirty="0"/>
              <a:t>完全兼容</a:t>
            </a:r>
            <a:r>
              <a:rPr kumimoji="1" lang="en-US" altLang="zh-CN" dirty="0"/>
              <a:t>CSS</a:t>
            </a:r>
            <a:r>
              <a:rPr kumimoji="1" lang="zh-CN" altLang="en-US" dirty="0"/>
              <a:t>语法</a:t>
            </a:r>
            <a:endParaRPr kumimoji="1" lang="en-US" altLang="zh-CN" dirty="0"/>
          </a:p>
          <a:p>
            <a:r>
              <a:rPr kumimoji="1" lang="zh-CN" altLang="en-US" dirty="0"/>
              <a:t>支持变量</a:t>
            </a:r>
            <a:endParaRPr kumimoji="1" lang="en-US" altLang="zh-CN" dirty="0"/>
          </a:p>
          <a:p>
            <a:r>
              <a:rPr kumimoji="1" lang="zh-CN" altLang="en-US" dirty="0"/>
              <a:t>支持嵌套</a:t>
            </a:r>
            <a:endParaRPr kumimoji="1" lang="en-US" altLang="zh-CN" dirty="0"/>
          </a:p>
          <a:p>
            <a:r>
              <a:rPr kumimoji="1" lang="zh-CN" altLang="en-US" dirty="0"/>
              <a:t>支持混入</a:t>
            </a:r>
            <a:endParaRPr kumimoji="1" lang="en-US" altLang="zh-CN" dirty="0"/>
          </a:p>
          <a:p>
            <a:r>
              <a:rPr kumimoji="1" lang="zh-CN" altLang="en-US" dirty="0"/>
              <a:t>模块化机制</a:t>
            </a:r>
          </a:p>
        </p:txBody>
      </p:sp>
    </p:spTree>
    <p:extLst>
      <p:ext uri="{BB962C8B-B14F-4D97-AF65-F5344CB8AC3E}">
        <p14:creationId xmlns:p14="http://schemas.microsoft.com/office/powerpoint/2010/main" val="339157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D7AEC6-BC0C-2742-A9BF-4DE450925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CSS</a:t>
            </a:r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64CDB12-0FDD-9C44-827A-84CC66503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LESS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06FC6F-8702-7C4C-8F1C-1731119A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LESS</a:t>
            </a:r>
            <a:r>
              <a:rPr kumimoji="1" lang="zh-CN" altLang="en-US" dirty="0"/>
              <a:t>嵌套</a:t>
            </a:r>
          </a:p>
        </p:txBody>
      </p:sp>
      <p:pic>
        <p:nvPicPr>
          <p:cNvPr id="12" name="内容占位符 11" descr="图片包含 文字&#10;&#10;&#10;&#10;自动生成的说明">
            <a:extLst>
              <a:ext uri="{FF2B5EF4-FFF2-40B4-BE49-F238E27FC236}">
                <a16:creationId xmlns:a16="http://schemas.microsoft.com/office/drawing/2014/main" id="{A4DCB4AC-4407-184D-9096-40F90F05BB0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0" y="2503709"/>
            <a:ext cx="3573614" cy="3534980"/>
          </a:xfrm>
        </p:spPr>
      </p:pic>
      <p:pic>
        <p:nvPicPr>
          <p:cNvPr id="14" name="内容占位符 13" descr="图片包含 文字&#10;&#10;&#10;&#10;自动生成的说明">
            <a:extLst>
              <a:ext uri="{FF2B5EF4-FFF2-40B4-BE49-F238E27FC236}">
                <a16:creationId xmlns:a16="http://schemas.microsoft.com/office/drawing/2014/main" id="{02726382-C8D7-9349-A139-63B15B383F3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01" y="2503708"/>
            <a:ext cx="3284845" cy="3455733"/>
          </a:xfrm>
        </p:spPr>
      </p:pic>
    </p:spTree>
    <p:extLst>
      <p:ext uri="{BB962C8B-B14F-4D97-AF65-F5344CB8AC3E}">
        <p14:creationId xmlns:p14="http://schemas.microsoft.com/office/powerpoint/2010/main" val="2780251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2094A1-0C2A-F441-85FB-55D90209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变量</a:t>
            </a:r>
          </a:p>
        </p:txBody>
      </p:sp>
      <p:pic>
        <p:nvPicPr>
          <p:cNvPr id="10" name="内容占位符 9" descr="图片包含 屏幕截图&#10;&#10;&#10;&#10;自动生成的说明">
            <a:extLst>
              <a:ext uri="{FF2B5EF4-FFF2-40B4-BE49-F238E27FC236}">
                <a16:creationId xmlns:a16="http://schemas.microsoft.com/office/drawing/2014/main" id="{4589007F-6329-1F40-946F-DF57EE134D1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2432854"/>
            <a:ext cx="4151313" cy="3349604"/>
          </a:xfr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46682B7-7190-634F-A7E8-BFCD70B6B0C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56339" y="3080579"/>
            <a:ext cx="3991918" cy="2529112"/>
          </a:xfrm>
        </p:spPr>
        <p:txBody>
          <a:bodyPr/>
          <a:lstStyle/>
          <a:p>
            <a:r>
              <a:rPr kumimoji="1" lang="en-US" altLang="zh-CN" dirty="0"/>
              <a:t>@</a:t>
            </a:r>
            <a:r>
              <a:rPr kumimoji="1" lang="zh-CN" altLang="en-US" dirty="0"/>
              <a:t>符号定义变量</a:t>
            </a:r>
            <a:endParaRPr kumimoji="1" lang="en-US" altLang="zh-CN" dirty="0"/>
          </a:p>
          <a:p>
            <a:r>
              <a:rPr kumimoji="1" lang="zh-CN" altLang="en-US" dirty="0"/>
              <a:t>在样式内直接使用</a:t>
            </a:r>
          </a:p>
        </p:txBody>
      </p:sp>
    </p:spTree>
    <p:extLst>
      <p:ext uri="{BB962C8B-B14F-4D97-AF65-F5344CB8AC3E}">
        <p14:creationId xmlns:p14="http://schemas.microsoft.com/office/powerpoint/2010/main" val="442321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F7910E-6A67-7E4B-AF2E-B453F681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混入（</a:t>
            </a:r>
            <a:r>
              <a:rPr kumimoji="1" lang="en-US" altLang="zh-CN" dirty="0" err="1"/>
              <a:t>Mixin</a:t>
            </a:r>
            <a:r>
              <a:rPr kumimoji="1" lang="zh-CN" altLang="en-US" dirty="0"/>
              <a:t>）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85031" y="2181478"/>
            <a:ext cx="3487359" cy="3133379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87D417-E319-0B4A-9D94-FC42E69B33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提供了样式的复用功能</a:t>
            </a:r>
            <a:endParaRPr kumimoji="1" lang="en-US" altLang="zh-CN" dirty="0"/>
          </a:p>
          <a:p>
            <a:r>
              <a:rPr kumimoji="1" lang="zh-CN" altLang="en-US" dirty="0"/>
              <a:t>可以带参数</a:t>
            </a:r>
            <a:endParaRPr kumimoji="1" lang="en-US" altLang="zh-CN" dirty="0"/>
          </a:p>
          <a:p>
            <a:r>
              <a:rPr kumimoji="1" lang="zh-CN" altLang="en-US" dirty="0"/>
              <a:t>经常用于处理浏览器兼容问题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5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4986072"/>
          </a:xfrm>
        </p:spPr>
        <p:txBody>
          <a:bodyPr/>
          <a:lstStyle/>
          <a:p>
            <a:pPr algn="ctr"/>
            <a:r>
              <a:rPr lang="zh-CN" altLang="en-US" dirty="0"/>
              <a:t>前端基础知识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6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4977194"/>
          </a:xfrm>
        </p:spPr>
        <p:txBody>
          <a:bodyPr/>
          <a:lstStyle/>
          <a:p>
            <a:pPr algn="ctr"/>
            <a:r>
              <a:rPr lang="en-US" altLang="zh-CN" dirty="0"/>
              <a:t>JavaScript</a:t>
            </a:r>
            <a:r>
              <a:rPr lang="zh-CN" altLang="en-US" dirty="0"/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428620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特点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解释性语言，依赖</a:t>
            </a:r>
            <a:r>
              <a:rPr lang="en-US" altLang="zh-CN" dirty="0"/>
              <a:t>JS</a:t>
            </a:r>
            <a:r>
              <a:rPr lang="zh-CN" altLang="en-US" dirty="0"/>
              <a:t>引擎运行</a:t>
            </a:r>
            <a:endParaRPr lang="en-US" altLang="zh-CN" dirty="0"/>
          </a:p>
          <a:p>
            <a:r>
              <a:rPr lang="zh-CN" altLang="en-US" dirty="0"/>
              <a:t>多范式语言：面向对象、函数式</a:t>
            </a:r>
            <a:endParaRPr lang="en-US" altLang="zh-CN" dirty="0"/>
          </a:p>
          <a:p>
            <a:r>
              <a:rPr lang="zh-CN" altLang="en-US" dirty="0"/>
              <a:t>动态类型、弱类型</a:t>
            </a:r>
            <a:endParaRPr lang="en-US" altLang="zh-CN" dirty="0"/>
          </a:p>
          <a:p>
            <a:r>
              <a:rPr lang="zh-CN" altLang="en-US" dirty="0"/>
              <a:t>原型继承方式</a:t>
            </a:r>
            <a:endParaRPr lang="en-US" altLang="zh-CN" dirty="0"/>
          </a:p>
          <a:p>
            <a:r>
              <a:rPr lang="zh-CN" altLang="en-US" dirty="0"/>
              <a:t>函数是一等公民，可以进行赋值、传参等操作</a:t>
            </a:r>
          </a:p>
        </p:txBody>
      </p:sp>
    </p:spTree>
    <p:extLst>
      <p:ext uri="{BB962C8B-B14F-4D97-AF65-F5344CB8AC3E}">
        <p14:creationId xmlns:p14="http://schemas.microsoft.com/office/powerpoint/2010/main" val="1875062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传统前端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单页应用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的重要性</a:t>
            </a:r>
          </a:p>
        </p:txBody>
      </p:sp>
      <p:graphicFrame>
        <p:nvGraphicFramePr>
          <p:cNvPr id="11" name="内容占位符 10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42777202"/>
              </p:ext>
            </p:extLst>
          </p:nvPr>
        </p:nvGraphicFramePr>
        <p:xfrm>
          <a:off x="1785032" y="2503709"/>
          <a:ext cx="4198226" cy="3737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内容占位符 11"/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368875794"/>
              </p:ext>
            </p:extLst>
          </p:nvPr>
        </p:nvGraphicFramePr>
        <p:xfrm>
          <a:off x="6201831" y="2503709"/>
          <a:ext cx="4190399" cy="3737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959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Vue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框架代码实例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930231" y="3352800"/>
            <a:ext cx="2733675" cy="2038350"/>
          </a:xfrm>
          <a:prstGeom prst="rect">
            <a:avLst/>
          </a:prstGeom>
        </p:spPr>
      </p:pic>
      <p:pic>
        <p:nvPicPr>
          <p:cNvPr id="2050" name="Picture 2" descr="åæä»¶ç»ä»¶çç¤ºä¾ (ç¹å»æ¥çææ¬ççä»£ç )"/>
          <p:cNvPicPr>
            <a:picLocks noGrp="1" noChangeAspect="1" noChangeArrowheads="1"/>
          </p:cNvPicPr>
          <p:nvPr>
            <p:ph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32" y="2373727"/>
            <a:ext cx="4020964" cy="44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82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ECMAScript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ECMAScript</a:t>
            </a:r>
            <a:r>
              <a:rPr lang="zh-CN" altLang="en-US" dirty="0"/>
              <a:t>是一种由</a:t>
            </a:r>
            <a:r>
              <a:rPr lang="en-US" altLang="zh-CN" dirty="0" err="1"/>
              <a:t>Ecma</a:t>
            </a:r>
            <a:r>
              <a:rPr lang="zh-CN" altLang="en-US" dirty="0"/>
              <a:t>国际（前身为欧洲计算机制造商协会</a:t>
            </a:r>
            <a:r>
              <a:rPr lang="en-US" altLang="zh-CN" dirty="0"/>
              <a:t>,</a:t>
            </a:r>
            <a:r>
              <a:rPr lang="zh-CN" altLang="en-US" dirty="0"/>
              <a:t>英文名称是</a:t>
            </a:r>
            <a:r>
              <a:rPr lang="en-US" altLang="zh-CN" dirty="0"/>
              <a:t>European Computer Manufacturers Association</a:t>
            </a:r>
            <a:r>
              <a:rPr lang="zh-CN" altLang="en-US" dirty="0"/>
              <a:t>）通过</a:t>
            </a:r>
            <a:r>
              <a:rPr lang="en-US" altLang="zh-CN" dirty="0"/>
              <a:t>ECMA-262</a:t>
            </a:r>
            <a:r>
              <a:rPr lang="zh-CN" altLang="en-US" dirty="0"/>
              <a:t>标准化的脚本程序设计语言。这种语言在万维网上应用广泛，它往往被称为</a:t>
            </a:r>
            <a:r>
              <a:rPr lang="en-US" altLang="zh-CN" dirty="0"/>
              <a:t>JavaScript</a:t>
            </a:r>
            <a:r>
              <a:rPr lang="zh-CN" altLang="en-US" dirty="0"/>
              <a:t>或</a:t>
            </a:r>
            <a:r>
              <a:rPr lang="en-US" altLang="zh-CN" dirty="0"/>
              <a:t>JScript</a:t>
            </a:r>
            <a:r>
              <a:rPr lang="zh-CN" altLang="en-US" dirty="0"/>
              <a:t>，所以</a:t>
            </a:r>
            <a:r>
              <a:rPr lang="zh-CN" altLang="en-US" dirty="0">
                <a:solidFill>
                  <a:srgbClr val="FF0000"/>
                </a:solidFill>
              </a:rPr>
              <a:t>它可以理解为是</a:t>
            </a:r>
            <a:r>
              <a:rPr lang="en-US" altLang="zh-CN" dirty="0" err="1">
                <a:solidFill>
                  <a:srgbClr val="FF0000"/>
                </a:solidFill>
              </a:rPr>
              <a:t>javascript</a:t>
            </a:r>
            <a:r>
              <a:rPr lang="zh-CN" altLang="en-US" dirty="0">
                <a:solidFill>
                  <a:srgbClr val="FF0000"/>
                </a:solidFill>
              </a:rPr>
              <a:t>的一个标准</a:t>
            </a:r>
            <a:r>
              <a:rPr lang="en-US" altLang="zh-CN" dirty="0"/>
              <a:t>,</a:t>
            </a:r>
            <a:r>
              <a:rPr lang="zh-CN" altLang="en-US" dirty="0"/>
              <a:t>但实际上后两者是</a:t>
            </a:r>
            <a:r>
              <a:rPr lang="en-US" altLang="zh-CN" dirty="0"/>
              <a:t>ECMA-262</a:t>
            </a:r>
            <a:r>
              <a:rPr lang="zh-CN" altLang="en-US" dirty="0"/>
              <a:t>标准的实现和扩展。</a:t>
            </a:r>
            <a:endParaRPr lang="en-US" altLang="zh-CN" dirty="0"/>
          </a:p>
          <a:p>
            <a:r>
              <a:rPr lang="en-US" altLang="zh-CN" dirty="0"/>
              <a:t>ECMAScript 2015(ES6)</a:t>
            </a:r>
            <a:r>
              <a:rPr lang="zh-CN" altLang="en-US" dirty="0"/>
              <a:t>增加了许多新的特性</a:t>
            </a:r>
          </a:p>
        </p:txBody>
      </p:sp>
    </p:spTree>
    <p:extLst>
      <p:ext uri="{BB962C8B-B14F-4D97-AF65-F5344CB8AC3E}">
        <p14:creationId xmlns:p14="http://schemas.microsoft.com/office/powerpoint/2010/main" val="3872358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的兼容性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主流浏览器的较新版本支持大多数</a:t>
            </a:r>
            <a:r>
              <a:rPr lang="en-US" altLang="zh-CN" dirty="0"/>
              <a:t>ES6</a:t>
            </a:r>
            <a:r>
              <a:rPr lang="zh-CN" altLang="en-US" dirty="0"/>
              <a:t>特性</a:t>
            </a:r>
            <a:endParaRPr lang="en-US" altLang="zh-CN" dirty="0"/>
          </a:p>
          <a:p>
            <a:r>
              <a:rPr lang="zh-CN" altLang="en-US" dirty="0"/>
              <a:t>旧版本浏览器对新特性支持较差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解决方法：使用</a:t>
            </a:r>
            <a:r>
              <a:rPr lang="en-US" altLang="zh-CN" dirty="0"/>
              <a:t>Babel</a:t>
            </a:r>
            <a:r>
              <a:rPr lang="zh-CN" altLang="en-US" dirty="0"/>
              <a:t>等工具将</a:t>
            </a:r>
            <a:r>
              <a:rPr lang="en-US" altLang="zh-CN" dirty="0"/>
              <a:t>ES6</a:t>
            </a:r>
            <a:r>
              <a:rPr lang="zh-CN" altLang="en-US" dirty="0"/>
              <a:t>转译为</a:t>
            </a:r>
            <a:r>
              <a:rPr lang="en-US" altLang="zh-CN" dirty="0"/>
              <a:t>ES5</a:t>
            </a:r>
            <a:r>
              <a:rPr lang="zh-CN" altLang="en-US" dirty="0"/>
              <a:t>、</a:t>
            </a:r>
            <a:r>
              <a:rPr lang="en-US" altLang="zh-CN" dirty="0"/>
              <a:t>ES3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8" y="4100285"/>
            <a:ext cx="74676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26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新特性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  <a:endParaRPr lang="en-US" altLang="zh-CN" dirty="0"/>
          </a:p>
          <a:p>
            <a:r>
              <a:rPr lang="en-US" altLang="zh-CN" dirty="0"/>
              <a:t>class</a:t>
            </a:r>
          </a:p>
          <a:p>
            <a:r>
              <a:rPr lang="zh-CN" altLang="en-US" dirty="0"/>
              <a:t>字符串模板</a:t>
            </a:r>
            <a:endParaRPr lang="en-US" altLang="zh-CN" dirty="0"/>
          </a:p>
          <a:p>
            <a:r>
              <a:rPr lang="zh-CN" altLang="en-US" dirty="0"/>
              <a:t>模块机制</a:t>
            </a:r>
            <a:endParaRPr lang="en-US" altLang="zh-CN" dirty="0"/>
          </a:p>
          <a:p>
            <a:r>
              <a:rPr lang="zh-CN" altLang="en-US" dirty="0"/>
              <a:t>块级作用域定义：</a:t>
            </a:r>
            <a:r>
              <a:rPr lang="en-US" altLang="zh-CN" dirty="0"/>
              <a:t>let</a:t>
            </a:r>
            <a:r>
              <a:rPr lang="zh-CN" altLang="en-US" dirty="0"/>
              <a:t>、</a:t>
            </a:r>
            <a:r>
              <a:rPr lang="en-US" altLang="zh-CN" dirty="0" err="1"/>
              <a:t>const</a:t>
            </a:r>
            <a:endParaRPr lang="en-US" altLang="zh-CN" dirty="0"/>
          </a:p>
          <a:p>
            <a:r>
              <a:rPr lang="en-US" altLang="zh-CN" dirty="0"/>
              <a:t>Promises</a:t>
            </a:r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958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ES5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新增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变量声明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 err="1"/>
              <a:t>var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、</a:t>
            </a:r>
            <a:r>
              <a:rPr lang="en-US" altLang="zh-CN" dirty="0" err="1"/>
              <a:t>const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8" y="3634851"/>
            <a:ext cx="4191000" cy="12573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31" y="3411013"/>
            <a:ext cx="52578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数据类型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是动态类型语言</a:t>
            </a:r>
            <a:endParaRPr lang="en-US" altLang="zh-CN" dirty="0"/>
          </a:p>
          <a:p>
            <a:pPr lvl="1"/>
            <a:r>
              <a:rPr lang="zh-CN" altLang="en-US" dirty="0"/>
              <a:t>基本类型：</a:t>
            </a:r>
            <a:r>
              <a:rPr lang="en-US" altLang="zh-CN" dirty="0" err="1"/>
              <a:t>Number,String,Boolean,Null,Undefined</a:t>
            </a:r>
            <a:endParaRPr lang="en-US" altLang="zh-CN" dirty="0"/>
          </a:p>
          <a:p>
            <a:pPr lvl="1"/>
            <a:r>
              <a:rPr lang="zh-CN" altLang="en-US" dirty="0"/>
              <a:t>引用类型：</a:t>
            </a:r>
            <a:r>
              <a:rPr lang="en-US" altLang="zh-CN" dirty="0"/>
              <a:t>Object</a:t>
            </a:r>
            <a:r>
              <a:rPr lang="zh-CN" altLang="en-US" dirty="0"/>
              <a:t>（包括</a:t>
            </a:r>
            <a:r>
              <a:rPr lang="en-US" altLang="zh-CN" dirty="0"/>
              <a:t>Array</a:t>
            </a:r>
            <a:r>
              <a:rPr lang="zh-CN" altLang="en-US" dirty="0"/>
              <a:t>、</a:t>
            </a:r>
            <a:r>
              <a:rPr lang="en-US" altLang="zh-CN" dirty="0"/>
              <a:t>Function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基本类型是不可变的，引用类型是可变的</a:t>
            </a:r>
          </a:p>
        </p:txBody>
      </p:sp>
    </p:spTree>
    <p:extLst>
      <p:ext uri="{BB962C8B-B14F-4D97-AF65-F5344CB8AC3E}">
        <p14:creationId xmlns:p14="http://schemas.microsoft.com/office/powerpoint/2010/main" val="4191146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1792858" y="1656572"/>
            <a:ext cx="4190400" cy="427634"/>
          </a:xfrm>
        </p:spPr>
        <p:txBody>
          <a:bodyPr/>
          <a:lstStyle/>
          <a:p>
            <a:r>
              <a:rPr lang="zh-CN" altLang="en-US" dirty="0"/>
              <a:t>条件分支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656572"/>
            <a:ext cx="4190400" cy="427634"/>
          </a:xfrm>
        </p:spPr>
        <p:txBody>
          <a:bodyPr/>
          <a:lstStyle/>
          <a:p>
            <a:r>
              <a:rPr lang="zh-CN" altLang="en-US" dirty="0"/>
              <a:t>循环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1024111"/>
            <a:ext cx="8607198" cy="5872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基本语法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>
          <a:xfrm>
            <a:off x="1880602" y="2076205"/>
            <a:ext cx="4198226" cy="3737434"/>
          </a:xfrm>
        </p:spPr>
        <p:txBody>
          <a:bodyPr/>
          <a:lstStyle/>
          <a:p>
            <a:r>
              <a:rPr lang="en-US" altLang="zh-CN" dirty="0"/>
              <a:t>if … else 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switch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198202" y="2503709"/>
            <a:ext cx="2914650" cy="304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17" y="2503709"/>
            <a:ext cx="1919425" cy="13951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317" y="4427759"/>
            <a:ext cx="2076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0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48686" y="2967335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浏览器显示的页面从哪来？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539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84350" y="2677194"/>
            <a:ext cx="4151313" cy="2860925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使用方括号定义数组</a:t>
            </a:r>
            <a:endParaRPr lang="en-US" altLang="zh-CN" dirty="0"/>
          </a:p>
          <a:p>
            <a:r>
              <a:rPr lang="zh-CN" altLang="en-US" dirty="0"/>
              <a:t>通过下标访问元素</a:t>
            </a:r>
            <a:endParaRPr lang="en-US" altLang="zh-CN" dirty="0"/>
          </a:p>
          <a:p>
            <a:r>
              <a:rPr lang="zh-CN" altLang="en-US" dirty="0"/>
              <a:t>元素可以是任意类型的值</a:t>
            </a:r>
            <a:endParaRPr lang="en-US" altLang="zh-CN" dirty="0"/>
          </a:p>
          <a:p>
            <a:r>
              <a:rPr lang="zh-CN" altLang="en-US" dirty="0"/>
              <a:t>获取数组</a:t>
            </a:r>
            <a:r>
              <a:rPr lang="en-US" altLang="zh-CN" dirty="0"/>
              <a:t>a</a:t>
            </a:r>
            <a:r>
              <a:rPr lang="zh-CN" altLang="en-US" dirty="0"/>
              <a:t>的长度：</a:t>
            </a:r>
            <a:r>
              <a:rPr lang="en-US" altLang="zh-CN" dirty="0" err="1"/>
              <a:t>a.length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6200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84350" y="3055667"/>
            <a:ext cx="4151313" cy="2103979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根据长度</a:t>
            </a:r>
            <a:r>
              <a:rPr lang="en-US" altLang="zh-CN" dirty="0"/>
              <a:t>for</a:t>
            </a:r>
            <a:r>
              <a:rPr lang="zh-CN" altLang="en-US" dirty="0"/>
              <a:t>循环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es6: for … of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021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Array</a:t>
            </a:r>
            <a:r>
              <a:rPr lang="zh-CN" altLang="en-US" dirty="0"/>
              <a:t>的方法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064835" y="2411842"/>
            <a:ext cx="5023796" cy="2909188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push</a:t>
            </a:r>
            <a:r>
              <a:rPr lang="zh-CN" altLang="en-US" dirty="0"/>
              <a:t>、</a:t>
            </a:r>
            <a:r>
              <a:rPr lang="en-US" altLang="zh-CN" dirty="0"/>
              <a:t>pop</a:t>
            </a:r>
            <a:r>
              <a:rPr lang="zh-CN" altLang="en-US" dirty="0"/>
              <a:t>、</a:t>
            </a:r>
            <a:r>
              <a:rPr lang="en-US" altLang="zh-CN" dirty="0"/>
              <a:t>reverse</a:t>
            </a:r>
            <a:r>
              <a:rPr lang="zh-CN" altLang="en-US" dirty="0"/>
              <a:t>、</a:t>
            </a:r>
            <a:r>
              <a:rPr lang="en-US" altLang="zh-CN" dirty="0"/>
              <a:t>shift</a:t>
            </a:r>
          </a:p>
          <a:p>
            <a:r>
              <a:rPr lang="en-US" altLang="zh-CN" dirty="0"/>
              <a:t>map</a:t>
            </a:r>
            <a:r>
              <a:rPr lang="zh-CN" altLang="en-US" dirty="0"/>
              <a:t>：将数组每个元素映射成为新的数组</a:t>
            </a:r>
            <a:endParaRPr lang="en-US" altLang="zh-CN" dirty="0"/>
          </a:p>
          <a:p>
            <a:r>
              <a:rPr lang="en-US" altLang="zh-CN" dirty="0" err="1"/>
              <a:t>forEach</a:t>
            </a:r>
            <a:r>
              <a:rPr lang="zh-CN" altLang="en-US" dirty="0"/>
              <a:t>：遍历数组</a:t>
            </a:r>
            <a:endParaRPr lang="en-US" altLang="zh-CN" dirty="0"/>
          </a:p>
          <a:p>
            <a:r>
              <a:rPr lang="en-US" altLang="zh-CN" dirty="0"/>
              <a:t>filter</a:t>
            </a:r>
            <a:r>
              <a:rPr lang="zh-CN" altLang="en-US" dirty="0"/>
              <a:t>：返回过滤元素后的新数组</a:t>
            </a:r>
            <a:endParaRPr lang="en-US" altLang="zh-CN" dirty="0"/>
          </a:p>
          <a:p>
            <a:r>
              <a:rPr lang="en-US" altLang="zh-CN" dirty="0"/>
              <a:t>slice</a:t>
            </a:r>
            <a:r>
              <a:rPr lang="zh-CN" altLang="en-US" dirty="0"/>
              <a:t>：截取数组一部分返回新数组</a:t>
            </a:r>
            <a:endParaRPr lang="en-US" altLang="zh-CN" dirty="0"/>
          </a:p>
          <a:p>
            <a:r>
              <a:rPr lang="en-US" altLang="zh-CN" dirty="0"/>
              <a:t>splice</a:t>
            </a:r>
            <a:r>
              <a:rPr lang="zh-CN" altLang="en-US" dirty="0"/>
              <a:t>：从原有数组中删除元素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50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en-US" altLang="zh-CN" dirty="0"/>
              <a:t>Object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240756" y="2355056"/>
            <a:ext cx="3238500" cy="350520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最直接的创建方式是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键值对形式</a:t>
            </a:r>
            <a:endParaRPr lang="en-US" altLang="zh-CN" dirty="0"/>
          </a:p>
          <a:p>
            <a:r>
              <a:rPr lang="zh-CN" altLang="en-US" dirty="0"/>
              <a:t>支持嵌套</a:t>
            </a:r>
            <a:endParaRPr lang="en-US" altLang="zh-CN" dirty="0"/>
          </a:p>
          <a:p>
            <a:r>
              <a:rPr lang="zh-CN" altLang="en-US" dirty="0"/>
              <a:t>可以有循环</a:t>
            </a:r>
            <a:endParaRPr lang="en-US" altLang="zh-CN" dirty="0"/>
          </a:p>
          <a:p>
            <a:r>
              <a:rPr lang="zh-CN" altLang="en-US" dirty="0"/>
              <a:t>键与值可以为任意类型</a:t>
            </a:r>
            <a:endParaRPr lang="en-US" altLang="zh-CN" dirty="0"/>
          </a:p>
          <a:p>
            <a:r>
              <a:rPr lang="zh-CN" altLang="en-US" dirty="0"/>
              <a:t>可以当作</a:t>
            </a:r>
            <a:r>
              <a:rPr lang="en-US" altLang="zh-CN" dirty="0"/>
              <a:t>Map</a:t>
            </a:r>
            <a:r>
              <a:rPr lang="zh-CN" altLang="en-US" dirty="0"/>
              <a:t>使用</a:t>
            </a:r>
          </a:p>
        </p:txBody>
      </p:sp>
    </p:spTree>
    <p:extLst>
      <p:ext uri="{BB962C8B-B14F-4D97-AF65-F5344CB8AC3E}">
        <p14:creationId xmlns:p14="http://schemas.microsoft.com/office/powerpoint/2010/main" val="1251599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对象与</a:t>
            </a:r>
            <a:r>
              <a:rPr lang="en-US" altLang="zh-CN" dirty="0"/>
              <a:t>JSON</a:t>
            </a:r>
            <a:r>
              <a:rPr lang="zh-CN" altLang="en-US" dirty="0"/>
              <a:t>转换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 err="1"/>
              <a:t>JSON.stringify</a:t>
            </a:r>
            <a:r>
              <a:rPr lang="en-US" altLang="zh-CN" dirty="0"/>
              <a:t>(</a:t>
            </a:r>
            <a:r>
              <a:rPr lang="en-US" altLang="zh-CN" dirty="0" err="1"/>
              <a:t>obj</a:t>
            </a:r>
            <a:r>
              <a:rPr lang="en-US" altLang="zh-CN" dirty="0"/>
              <a:t>)</a:t>
            </a:r>
            <a:r>
              <a:rPr lang="zh-CN" altLang="en-US" dirty="0"/>
              <a:t>：将对象转换为</a:t>
            </a:r>
            <a:r>
              <a:rPr lang="en-US" altLang="zh-CN" dirty="0"/>
              <a:t>JSON</a:t>
            </a:r>
            <a:r>
              <a:rPr lang="zh-CN" altLang="en-US" dirty="0"/>
              <a:t>字符串</a:t>
            </a:r>
            <a:endParaRPr lang="en-US" altLang="zh-CN" dirty="0"/>
          </a:p>
          <a:p>
            <a:r>
              <a:rPr lang="en-US" altLang="zh-CN" dirty="0" err="1"/>
              <a:t>JSON.parse</a:t>
            </a:r>
            <a:r>
              <a:rPr lang="en-US" altLang="zh-CN" dirty="0"/>
              <a:t>(</a:t>
            </a:r>
            <a:r>
              <a:rPr lang="en-US" altLang="zh-CN" dirty="0" err="1"/>
              <a:t>str</a:t>
            </a:r>
            <a:r>
              <a:rPr lang="en-US" altLang="zh-CN" dirty="0"/>
              <a:t>)</a:t>
            </a:r>
            <a:r>
              <a:rPr lang="zh-CN" altLang="en-US" dirty="0"/>
              <a:t>：将</a:t>
            </a:r>
            <a:r>
              <a:rPr lang="en-US" altLang="zh-CN" dirty="0"/>
              <a:t>JSON</a:t>
            </a:r>
            <a:r>
              <a:rPr lang="zh-CN" altLang="en-US" dirty="0"/>
              <a:t>字符串转换为对象</a:t>
            </a:r>
          </a:p>
        </p:txBody>
      </p:sp>
      <p:sp>
        <p:nvSpPr>
          <p:cNvPr id="6" name="矩形 5"/>
          <p:cNvSpPr/>
          <p:nvPr/>
        </p:nvSpPr>
        <p:spPr>
          <a:xfrm>
            <a:off x="1533999" y="3755276"/>
            <a:ext cx="88582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是否所有对象都能转为</a:t>
            </a:r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JSON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？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83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普通函数有具名和匿名两种定义方式</a:t>
            </a:r>
            <a:endParaRPr lang="en-US" altLang="zh-CN" dirty="0"/>
          </a:p>
          <a:p>
            <a:r>
              <a:rPr lang="zh-CN" altLang="en-US" dirty="0"/>
              <a:t>箭头函数只有匿名方式</a:t>
            </a:r>
            <a:endParaRPr lang="en-US" altLang="zh-CN" dirty="0"/>
          </a:p>
          <a:p>
            <a:r>
              <a:rPr lang="zh-CN" altLang="en-US" dirty="0"/>
              <a:t>如果箭头函数只返回一个表达式，可以简写为箭头后直接跟返回值</a:t>
            </a:r>
            <a:endParaRPr lang="en-US" altLang="zh-CN" dirty="0"/>
          </a:p>
          <a:p>
            <a:r>
              <a:rPr lang="zh-CN" altLang="en-US" dirty="0">
                <a:solidFill>
                  <a:srgbClr val="0A5CBF"/>
                </a:solidFill>
              </a:rPr>
              <a:t>箭头函数更加简洁</a:t>
            </a:r>
            <a:endParaRPr lang="en-US" altLang="zh-CN" dirty="0">
              <a:solidFill>
                <a:srgbClr val="0A5CBF"/>
              </a:solidFill>
            </a:endParaRPr>
          </a:p>
          <a:p>
            <a:r>
              <a:rPr lang="zh-CN" altLang="en-US" dirty="0">
                <a:solidFill>
                  <a:srgbClr val="0A5CBF"/>
                </a:solidFill>
              </a:rPr>
              <a:t>两者的</a:t>
            </a:r>
            <a:r>
              <a:rPr lang="en-US" altLang="zh-CN" dirty="0">
                <a:solidFill>
                  <a:srgbClr val="0A5CBF"/>
                </a:solidFill>
              </a:rPr>
              <a:t>this</a:t>
            </a:r>
            <a:r>
              <a:rPr lang="zh-CN" altLang="en-US" dirty="0">
                <a:solidFill>
                  <a:srgbClr val="0A5CBF"/>
                </a:solidFill>
              </a:rPr>
              <a:t>指向不同</a:t>
            </a: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877972" y="1944914"/>
            <a:ext cx="2984939" cy="37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66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function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箭头函数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</a:t>
            </a:r>
            <a:r>
              <a:rPr lang="zh-CN" altLang="en-US" dirty="0"/>
              <a:t>指向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指向调用该函数的对象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1"/>
          </p:nvPr>
        </p:nvSpPr>
        <p:spPr>
          <a:xfrm>
            <a:off x="6201831" y="2503709"/>
            <a:ext cx="4753214" cy="3737434"/>
          </a:xfrm>
        </p:spPr>
        <p:txBody>
          <a:bodyPr/>
          <a:lstStyle/>
          <a:p>
            <a:r>
              <a:rPr lang="zh-CN" altLang="en-US" dirty="0"/>
              <a:t>与函数定义时的外层</a:t>
            </a:r>
            <a:r>
              <a:rPr lang="en-US" altLang="zh-CN" dirty="0"/>
              <a:t>this</a:t>
            </a:r>
            <a:r>
              <a:rPr lang="zh-CN" altLang="en-US" dirty="0"/>
              <a:t>相同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78" y="2969027"/>
            <a:ext cx="2897446" cy="3272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050" y="2969027"/>
            <a:ext cx="2567123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8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构造函数与继承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922871" y="2012249"/>
            <a:ext cx="3880264" cy="3989056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构造函数：任意</a:t>
            </a:r>
            <a:r>
              <a:rPr lang="en-US" altLang="zh-CN" dirty="0"/>
              <a:t>function</a:t>
            </a:r>
            <a:r>
              <a:rPr lang="zh-CN" altLang="en-US" dirty="0"/>
              <a:t>定义的函数（通常带有</a:t>
            </a:r>
            <a:r>
              <a:rPr lang="en-US" altLang="zh-CN" dirty="0"/>
              <a:t>this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new</a:t>
            </a:r>
            <a:r>
              <a:rPr lang="zh-CN" altLang="en-US" dirty="0"/>
              <a:t>关键字来使用构造函数创建对象</a:t>
            </a:r>
            <a:endParaRPr lang="en-US" altLang="zh-CN" dirty="0"/>
          </a:p>
          <a:p>
            <a:r>
              <a:rPr lang="zh-CN" altLang="en-US" dirty="0"/>
              <a:t>通过构造函数的</a:t>
            </a:r>
            <a:endParaRPr lang="en-US" altLang="zh-CN" dirty="0"/>
          </a:p>
          <a:p>
            <a:r>
              <a:rPr lang="zh-CN" altLang="en-US" dirty="0"/>
              <a:t>对象继承构造函数</a:t>
            </a:r>
            <a:r>
              <a:rPr lang="en-US" altLang="zh-CN" dirty="0"/>
              <a:t>prototype</a:t>
            </a:r>
            <a:r>
              <a:rPr lang="zh-CN" altLang="en-US" dirty="0"/>
              <a:t>的属性与方法</a:t>
            </a:r>
          </a:p>
        </p:txBody>
      </p:sp>
    </p:spTree>
    <p:extLst>
      <p:ext uri="{BB962C8B-B14F-4D97-AF65-F5344CB8AC3E}">
        <p14:creationId xmlns:p14="http://schemas.microsoft.com/office/powerpoint/2010/main" val="3427416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原型链继承机制</a:t>
            </a:r>
          </a:p>
        </p:txBody>
      </p:sp>
      <p:pic>
        <p:nvPicPr>
          <p:cNvPr id="3076" name="Picture 4" descr="å¾çæè¿°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84" y="1922877"/>
            <a:ext cx="7159316" cy="415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89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原型链继承机制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对象的</a:t>
            </a:r>
            <a:r>
              <a:rPr lang="en-US" altLang="zh-CN" dirty="0"/>
              <a:t>__proto__ </a:t>
            </a:r>
            <a:r>
              <a:rPr lang="zh-CN" altLang="en-US" dirty="0"/>
              <a:t>等于 构造函数的</a:t>
            </a:r>
            <a:r>
              <a:rPr lang="en-US" altLang="zh-CN" dirty="0"/>
              <a:t>prototype</a:t>
            </a:r>
          </a:p>
          <a:p>
            <a:r>
              <a:rPr lang="en-US" altLang="zh-CN" dirty="0"/>
              <a:t>__proto__</a:t>
            </a:r>
            <a:r>
              <a:rPr lang="zh-CN" altLang="en-US" dirty="0"/>
              <a:t>是个对象，也拥有其自己的</a:t>
            </a:r>
            <a:r>
              <a:rPr lang="en-US" altLang="zh-CN" dirty="0"/>
              <a:t>__proto__ </a:t>
            </a:r>
            <a:r>
              <a:rPr lang="zh-CN" altLang="en-US" dirty="0"/>
              <a:t>和构造函数</a:t>
            </a:r>
            <a:endParaRPr lang="en-US" altLang="zh-CN" dirty="0"/>
          </a:p>
          <a:p>
            <a:r>
              <a:rPr lang="zh-CN" altLang="en-US" dirty="0"/>
              <a:t>原型链最上层的构造函数为</a:t>
            </a:r>
            <a:r>
              <a:rPr lang="en-US" altLang="zh-CN" dirty="0"/>
              <a:t>Object</a:t>
            </a:r>
            <a:r>
              <a:rPr lang="zh-CN" altLang="en-US" dirty="0"/>
              <a:t>，其</a:t>
            </a:r>
            <a:r>
              <a:rPr lang="en-US" altLang="zh-CN" dirty="0"/>
              <a:t>prototype</a:t>
            </a:r>
            <a:r>
              <a:rPr lang="zh-CN" altLang="en-US" dirty="0"/>
              <a:t>的</a:t>
            </a:r>
            <a:r>
              <a:rPr lang="en-US" altLang="zh-CN" dirty="0"/>
              <a:t>__proto__</a:t>
            </a:r>
            <a:r>
              <a:rPr lang="zh-CN" altLang="en-US" dirty="0"/>
              <a:t>为</a:t>
            </a:r>
            <a:r>
              <a:rPr lang="en-US" altLang="zh-CN" dirty="0"/>
              <a:t>null</a:t>
            </a:r>
          </a:p>
          <a:p>
            <a:r>
              <a:rPr lang="zh-CN" altLang="en-US" dirty="0"/>
              <a:t>访问一个对象的属性时会沿原型链</a:t>
            </a:r>
            <a:r>
              <a:rPr lang="en-US" altLang="zh-CN" dirty="0"/>
              <a:t>(__proto__ </a:t>
            </a:r>
            <a:r>
              <a:rPr lang="zh-CN" altLang="en-US" dirty="0"/>
              <a:t>的链）查找，返回能找到的第一个属性，找不到返回</a:t>
            </a:r>
            <a:r>
              <a:rPr lang="en-US" altLang="zh-CN" dirty="0"/>
              <a:t>undefined</a:t>
            </a:r>
          </a:p>
          <a:p>
            <a:r>
              <a:rPr lang="en-US" altLang="zh-CN" dirty="0">
                <a:solidFill>
                  <a:srgbClr val="0A5CBF"/>
                </a:solidFill>
              </a:rPr>
              <a:t>JS</a:t>
            </a:r>
            <a:r>
              <a:rPr lang="zh-CN" altLang="en-US" dirty="0">
                <a:solidFill>
                  <a:srgbClr val="0A5CBF"/>
                </a:solidFill>
              </a:rPr>
              <a:t>的继承是基于对象的继承</a:t>
            </a:r>
          </a:p>
        </p:txBody>
      </p:sp>
    </p:spTree>
    <p:extLst>
      <p:ext uri="{BB962C8B-B14F-4D97-AF65-F5344CB8AC3E}">
        <p14:creationId xmlns:p14="http://schemas.microsoft.com/office/powerpoint/2010/main" val="307011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前端页面的本质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浏览器从后端获取静态文件进行渲染</a:t>
            </a:r>
            <a:endParaRPr lang="en-US" altLang="zh-CN" dirty="0"/>
          </a:p>
          <a:p>
            <a:r>
              <a:rPr lang="en-US" altLang="zh-CN" dirty="0"/>
              <a:t>HTML+JS+CSS+</a:t>
            </a:r>
            <a:r>
              <a:rPr lang="zh-CN" altLang="en-US" dirty="0"/>
              <a:t>其它静态文件（</a:t>
            </a:r>
            <a:r>
              <a:rPr lang="en-US" altLang="zh-CN" dirty="0" err="1"/>
              <a:t>png</a:t>
            </a:r>
            <a:r>
              <a:rPr lang="zh-CN" altLang="en-US" dirty="0"/>
              <a:t>、</a:t>
            </a:r>
            <a:r>
              <a:rPr lang="en-US" altLang="zh-CN" dirty="0" err="1"/>
              <a:t>tff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22428" y="3717032"/>
            <a:ext cx="57502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后端提供获取静态</a:t>
            </a:r>
            <a:endParaRPr lang="en-US" altLang="zh-C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文件的方式</a:t>
            </a:r>
          </a:p>
        </p:txBody>
      </p:sp>
    </p:spTree>
    <p:extLst>
      <p:ext uri="{BB962C8B-B14F-4D97-AF65-F5344CB8AC3E}">
        <p14:creationId xmlns:p14="http://schemas.microsoft.com/office/powerpoint/2010/main" val="3554202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ES6</a:t>
            </a:r>
            <a:r>
              <a:rPr lang="zh-CN" altLang="en-US" dirty="0"/>
              <a:t>的语法糖：</a:t>
            </a:r>
            <a:r>
              <a:rPr lang="en-US" altLang="zh-CN" dirty="0"/>
              <a:t>class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498291" y="1944688"/>
            <a:ext cx="2723430" cy="4325937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语法糖使其它语言开发者更好理解</a:t>
            </a:r>
            <a:endParaRPr lang="en-US" altLang="zh-CN" dirty="0"/>
          </a:p>
          <a:p>
            <a:r>
              <a:rPr lang="zh-CN" altLang="en-US" dirty="0"/>
              <a:t>实现原理依然是原型链</a:t>
            </a:r>
            <a:endParaRPr lang="en-US" altLang="zh-CN" dirty="0"/>
          </a:p>
          <a:p>
            <a:r>
              <a:rPr lang="zh-CN" altLang="en-US" dirty="0"/>
              <a:t>构造函数用</a:t>
            </a:r>
            <a:r>
              <a:rPr lang="en-US" altLang="zh-CN" dirty="0"/>
              <a:t>constructor</a:t>
            </a:r>
          </a:p>
          <a:p>
            <a:r>
              <a:rPr lang="zh-CN" altLang="en-US" dirty="0"/>
              <a:t>继承其它的</a:t>
            </a:r>
            <a:r>
              <a:rPr lang="en-US" altLang="zh-CN" dirty="0"/>
              <a:t>class</a:t>
            </a:r>
            <a:r>
              <a:rPr lang="zh-CN" altLang="en-US" dirty="0"/>
              <a:t>通过</a:t>
            </a:r>
            <a:r>
              <a:rPr lang="en-US" altLang="zh-CN" dirty="0"/>
              <a:t>extends</a:t>
            </a:r>
            <a:r>
              <a:rPr lang="zh-CN" altLang="en-US" dirty="0"/>
              <a:t>关键字</a:t>
            </a:r>
          </a:p>
        </p:txBody>
      </p:sp>
    </p:spTree>
    <p:extLst>
      <p:ext uri="{BB962C8B-B14F-4D97-AF65-F5344CB8AC3E}">
        <p14:creationId xmlns:p14="http://schemas.microsoft.com/office/powerpoint/2010/main" val="1526579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的异步机制：事件与回调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setTimeout</a:t>
            </a:r>
            <a:r>
              <a:rPr lang="en-US" altLang="zh-CN" dirty="0"/>
              <a:t>(function() {</a:t>
            </a:r>
          </a:p>
          <a:p>
            <a:pPr marL="0" indent="0">
              <a:buNone/>
            </a:pPr>
            <a:r>
              <a:rPr lang="en-US" altLang="zh-CN" dirty="0"/>
              <a:t>   console.log("a")</a:t>
            </a:r>
          </a:p>
          <a:p>
            <a:pPr marL="0" indent="0">
              <a:buNone/>
            </a:pPr>
            <a:r>
              <a:rPr lang="en-US" altLang="zh-CN" dirty="0"/>
              <a:t>}, 1000)</a:t>
            </a:r>
          </a:p>
          <a:p>
            <a:endParaRPr lang="en-US" altLang="zh-CN" dirty="0"/>
          </a:p>
          <a:p>
            <a:r>
              <a:rPr lang="en-US" altLang="zh-CN" dirty="0"/>
              <a:t>1000</a:t>
            </a:r>
            <a:r>
              <a:rPr lang="zh-CN" altLang="en-US" dirty="0"/>
              <a:t>毫秒后，回调函数会被放入事件循环的任务队列中，等待执行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是单线程语言</a:t>
            </a:r>
            <a:endParaRPr lang="en-US" altLang="zh-CN" dirty="0"/>
          </a:p>
          <a:p>
            <a:r>
              <a:rPr lang="zh-CN" altLang="en-US" dirty="0"/>
              <a:t>不使用异步容易阻塞其它的逻辑</a:t>
            </a:r>
            <a:endParaRPr lang="en-US" altLang="zh-CN" dirty="0"/>
          </a:p>
          <a:p>
            <a:r>
              <a:rPr lang="zh-CN" altLang="en-US" dirty="0"/>
              <a:t>通过事件循环来处理异步的回调处理</a:t>
            </a:r>
          </a:p>
        </p:txBody>
      </p:sp>
    </p:spTree>
    <p:extLst>
      <p:ext uri="{BB962C8B-B14F-4D97-AF65-F5344CB8AC3E}">
        <p14:creationId xmlns:p14="http://schemas.microsoft.com/office/powerpoint/2010/main" val="115475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标准化的回调：</a:t>
            </a:r>
            <a:r>
              <a:rPr lang="en-US" altLang="zh-CN" dirty="0"/>
              <a:t>Promise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02644" y="2621756"/>
            <a:ext cx="3514725" cy="297180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new Promise</a:t>
            </a:r>
            <a:r>
              <a:rPr lang="zh-CN" altLang="en-US" dirty="0"/>
              <a:t>定义异步执行的逻辑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promise</a:t>
            </a:r>
            <a:r>
              <a:rPr lang="zh-CN" altLang="en-US" dirty="0"/>
              <a:t>对象的</a:t>
            </a:r>
            <a:r>
              <a:rPr lang="en-US" altLang="zh-CN" dirty="0"/>
              <a:t>then</a:t>
            </a:r>
            <a:r>
              <a:rPr lang="zh-CN" altLang="en-US" dirty="0"/>
              <a:t>和</a:t>
            </a:r>
            <a:r>
              <a:rPr lang="en-US" altLang="zh-CN" dirty="0"/>
              <a:t>catch</a:t>
            </a:r>
            <a:r>
              <a:rPr lang="zh-CN" altLang="en-US" dirty="0"/>
              <a:t>方法定义回调函数</a:t>
            </a:r>
            <a:endParaRPr lang="en-US" altLang="zh-CN" dirty="0"/>
          </a:p>
          <a:p>
            <a:r>
              <a:rPr lang="en-US" altLang="zh-CN" dirty="0"/>
              <a:t>revolve</a:t>
            </a:r>
            <a:r>
              <a:rPr lang="zh-CN" altLang="en-US" dirty="0"/>
              <a:t>触发</a:t>
            </a:r>
            <a:r>
              <a:rPr lang="en-US" altLang="zh-CN" dirty="0"/>
              <a:t>then</a:t>
            </a:r>
            <a:r>
              <a:rPr lang="zh-CN" altLang="en-US" dirty="0"/>
              <a:t>回调，</a:t>
            </a:r>
            <a:r>
              <a:rPr lang="en-US" altLang="zh-CN" dirty="0"/>
              <a:t>reject</a:t>
            </a:r>
            <a:r>
              <a:rPr lang="zh-CN" altLang="en-US" dirty="0"/>
              <a:t>触发</a:t>
            </a:r>
            <a:r>
              <a:rPr lang="en-US" altLang="zh-CN" dirty="0"/>
              <a:t>catch</a:t>
            </a:r>
            <a:r>
              <a:rPr lang="zh-CN" altLang="en-US" dirty="0"/>
              <a:t>回调</a:t>
            </a:r>
            <a:endParaRPr lang="en-US" altLang="zh-CN" dirty="0"/>
          </a:p>
          <a:p>
            <a:r>
              <a:rPr lang="en-US" altLang="zh-CN" dirty="0" err="1"/>
              <a:t>Promise.race</a:t>
            </a:r>
            <a:r>
              <a:rPr lang="zh-CN" altLang="en-US" dirty="0"/>
              <a:t>，</a:t>
            </a:r>
            <a:r>
              <a:rPr lang="en-US" altLang="zh-CN" dirty="0" err="1"/>
              <a:t>Promise.all</a:t>
            </a:r>
            <a:r>
              <a:rPr lang="zh-CN" altLang="en-US" dirty="0"/>
              <a:t>可以组合出更复杂的异步逻辑</a:t>
            </a:r>
          </a:p>
        </p:txBody>
      </p:sp>
    </p:spTree>
    <p:extLst>
      <p:ext uri="{BB962C8B-B14F-4D97-AF65-F5344CB8AC3E}">
        <p14:creationId xmlns:p14="http://schemas.microsoft.com/office/powerpoint/2010/main" val="2096753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BD62C-7329-284D-A4EF-24830967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Vue</a:t>
            </a:r>
            <a:r>
              <a:rPr kumimoji="1" lang="zh-CN" altLang="en-US" dirty="0"/>
              <a:t>中</a:t>
            </a:r>
            <a:r>
              <a:rPr kumimoji="1" lang="en-US" altLang="zh-CN" dirty="0"/>
              <a:t>JS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CB09C-8877-A14A-A5D6-EA6A7E0C11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 err="1"/>
              <a:t>Vue</a:t>
            </a:r>
            <a:r>
              <a:rPr kumimoji="1" lang="zh-CN" altLang="en-US" dirty="0"/>
              <a:t>中对数据的管理、操作使用</a:t>
            </a:r>
            <a:r>
              <a:rPr kumimoji="1" lang="en-US" altLang="zh-CN" dirty="0"/>
              <a:t>JS</a:t>
            </a:r>
          </a:p>
          <a:p>
            <a:r>
              <a:rPr kumimoji="1" lang="zh-CN" altLang="en-US" dirty="0"/>
              <a:t>模板中可以写</a:t>
            </a:r>
            <a:r>
              <a:rPr kumimoji="1" lang="en-US" altLang="zh-CN" dirty="0"/>
              <a:t>JS</a:t>
            </a:r>
            <a:r>
              <a:rPr kumimoji="1" lang="zh-CN" altLang="en-US" dirty="0"/>
              <a:t>表达式</a:t>
            </a:r>
            <a:endParaRPr kumimoji="1" lang="en-US" altLang="zh-CN" dirty="0"/>
          </a:p>
          <a:p>
            <a:r>
              <a:rPr kumimoji="1" lang="zh-CN" altLang="en-US" dirty="0"/>
              <a:t>可以使用最新的</a:t>
            </a:r>
            <a:r>
              <a:rPr kumimoji="1" lang="en-US" altLang="zh-CN" dirty="0"/>
              <a:t>ES</a:t>
            </a:r>
            <a:r>
              <a:rPr kumimoji="1" lang="zh-CN" altLang="en-US" dirty="0"/>
              <a:t>语法</a:t>
            </a:r>
          </a:p>
        </p:txBody>
      </p:sp>
      <p:pic>
        <p:nvPicPr>
          <p:cNvPr id="1028" name="Picture 4" descr="åæä»¶ç»ä»¶çç¤ºä¾ (ç¹å»æ¥çææ¬ççä»£ç )"/>
          <p:cNvPicPr>
            <a:picLocks noGrp="1" noChangeAspect="1" noChangeArrowheads="1"/>
          </p:cNvPicPr>
          <p:nvPr>
            <p:ph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23" y="1944688"/>
            <a:ext cx="3934392" cy="43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47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下期预告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Node.js</a:t>
            </a:r>
            <a:r>
              <a:rPr lang="zh-CN" altLang="en-US" dirty="0"/>
              <a:t>和</a:t>
            </a:r>
            <a:r>
              <a:rPr lang="en-US" altLang="zh-CN" dirty="0" err="1"/>
              <a:t>npm</a:t>
            </a:r>
            <a:r>
              <a:rPr lang="zh-CN" altLang="en-US" dirty="0"/>
              <a:t>项目</a:t>
            </a:r>
            <a:endParaRPr lang="en-US" altLang="zh-CN" dirty="0"/>
          </a:p>
          <a:p>
            <a:r>
              <a:rPr lang="en-US" altLang="zh-CN" dirty="0" err="1"/>
              <a:t>Vue</a:t>
            </a:r>
            <a:r>
              <a:rPr lang="zh-CN" altLang="en-US" dirty="0"/>
              <a:t>项目结构</a:t>
            </a:r>
            <a:endParaRPr lang="en-US" altLang="zh-CN" dirty="0"/>
          </a:p>
          <a:p>
            <a:r>
              <a:rPr lang="en-US" altLang="zh-CN" dirty="0" err="1"/>
              <a:t>Vue</a:t>
            </a:r>
            <a:r>
              <a:rPr lang="zh-CN" altLang="en-US" dirty="0"/>
              <a:t>基本概念</a:t>
            </a:r>
            <a:endParaRPr lang="en-US" altLang="zh-CN" dirty="0"/>
          </a:p>
          <a:p>
            <a:r>
              <a:rPr lang="en-US" altLang="zh-CN" dirty="0" err="1"/>
              <a:t>vue</a:t>
            </a:r>
            <a:r>
              <a:rPr lang="zh-CN" altLang="en-US" dirty="0"/>
              <a:t>全家桶：</a:t>
            </a:r>
            <a:r>
              <a:rPr lang="en-US" altLang="zh-CN" dirty="0" err="1"/>
              <a:t>vue</a:t>
            </a:r>
            <a:r>
              <a:rPr lang="en-US" altLang="zh-CN" dirty="0"/>
              <a:t>-router</a:t>
            </a:r>
            <a:r>
              <a:rPr lang="zh-CN" altLang="en-US" dirty="0"/>
              <a:t>、</a:t>
            </a:r>
            <a:r>
              <a:rPr lang="en-US" altLang="zh-CN" dirty="0" err="1"/>
              <a:t>vuex</a:t>
            </a:r>
            <a:endParaRPr lang="en-US" altLang="zh-CN" dirty="0"/>
          </a:p>
          <a:p>
            <a:r>
              <a:rPr lang="zh-CN" altLang="en-US"/>
              <a:t>典型场景案例演示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832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3ACC7-B2EA-3A47-A5A7-83B1684C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6FBD2-CA78-1B43-9A43-08B4DFE07C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" altLang="zh-CN" dirty="0"/>
              <a:t>JavaScript </a:t>
            </a:r>
            <a:r>
              <a:rPr lang="zh-CN" altLang="en-US" dirty="0"/>
              <a:t>教程 ：</a:t>
            </a:r>
            <a:r>
              <a:rPr lang="en" altLang="zh-CN" dirty="0">
                <a:hlinkClick r:id="rId2"/>
              </a:rPr>
              <a:t>https://wangdoc.com/javascript/</a:t>
            </a:r>
            <a:endParaRPr lang="en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《</a:t>
            </a:r>
            <a:r>
              <a:rPr lang="en" altLang="zh-CN" dirty="0"/>
              <a:t>ECMAScript 6 </a:t>
            </a:r>
            <a:r>
              <a:rPr lang="zh-CN" altLang="en-US" dirty="0"/>
              <a:t>入门</a:t>
            </a:r>
            <a:r>
              <a:rPr kumimoji="1" lang="en-US" altLang="zh-CN" dirty="0"/>
              <a:t>》——</a:t>
            </a:r>
            <a:r>
              <a:rPr kumimoji="1" lang="zh-CN" altLang="en-US" dirty="0"/>
              <a:t> 阮一峰  </a:t>
            </a:r>
            <a:r>
              <a:rPr kumimoji="1" lang="en" altLang="zh-CN" dirty="0">
                <a:hlinkClick r:id="rId3"/>
              </a:rPr>
              <a:t>http://es6.ruanyifeng.com/</a:t>
            </a:r>
            <a:endParaRPr kumimoji="1" lang="en" altLang="zh-CN" dirty="0"/>
          </a:p>
          <a:p>
            <a:pPr marL="0" indent="0">
              <a:buNone/>
            </a:pPr>
            <a:endParaRPr kumimoji="1" lang="en" altLang="zh-CN" dirty="0"/>
          </a:p>
          <a:p>
            <a:r>
              <a:rPr kumimoji="1" lang="en" altLang="zh-CN" dirty="0"/>
              <a:t>W3School</a:t>
            </a:r>
            <a:r>
              <a:rPr kumimoji="1" lang="zh-CN" altLang="en-US" dirty="0"/>
              <a:t>：</a:t>
            </a:r>
            <a:r>
              <a:rPr kumimoji="1" lang="en" altLang="zh-CN" dirty="0"/>
              <a:t>http://www.w3school.com.cn/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764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后端静态文件目录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默认静态文件目录：</a:t>
            </a:r>
            <a:r>
              <a:rPr lang="en-US" altLang="zh-CN" dirty="0"/>
              <a:t>/app/static/</a:t>
            </a:r>
          </a:p>
          <a:p>
            <a:r>
              <a:rPr lang="zh-CN" altLang="en-US" dirty="0"/>
              <a:t>浏览器访问</a:t>
            </a:r>
            <a:r>
              <a:rPr lang="en-US" altLang="zh-CN" dirty="0"/>
              <a:t>URL</a:t>
            </a:r>
            <a:r>
              <a:rPr lang="zh-CN" altLang="en-US" dirty="0"/>
              <a:t>：</a:t>
            </a:r>
            <a:r>
              <a:rPr lang="en-US" altLang="zh-CN" dirty="0"/>
              <a:t>https://&lt;domain&gt;[:&lt;port&gt;]/static/&lt;filename&gt;</a:t>
            </a:r>
          </a:p>
          <a:p>
            <a:endParaRPr lang="en-US" altLang="zh-CN" dirty="0"/>
          </a:p>
          <a:p>
            <a:r>
              <a:rPr lang="zh-CN" altLang="en-US" dirty="0"/>
              <a:t>视图模板：</a:t>
            </a:r>
            <a:r>
              <a:rPr lang="en-US" altLang="zh-CN" dirty="0"/>
              <a:t>/app/templates/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views</a:t>
            </a:r>
            <a:r>
              <a:rPr lang="zh-CN" altLang="en-US" dirty="0"/>
              <a:t>路由获取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43" y="4697525"/>
            <a:ext cx="3800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前后端交互：</a:t>
            </a:r>
            <a:r>
              <a:rPr lang="en-US" altLang="zh-CN" dirty="0"/>
              <a:t>Ajax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/>
              <a:t>Ajax</a:t>
            </a:r>
            <a:r>
              <a:rPr lang="zh-CN" altLang="en-US" sz="2000" dirty="0"/>
              <a:t>是一种解决方案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原理：前端调用</a:t>
            </a:r>
            <a:r>
              <a:rPr lang="en-US" altLang="zh-CN" sz="2000" dirty="0"/>
              <a:t>RESTful</a:t>
            </a:r>
            <a:r>
              <a:rPr lang="zh-CN" altLang="en-US" sz="2000" dirty="0"/>
              <a:t>接口获取数据，然后通过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修改</a:t>
            </a:r>
            <a:r>
              <a:rPr lang="en-US" altLang="zh-CN" sz="2000" dirty="0" err="1"/>
              <a:t>dom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优点：</a:t>
            </a:r>
            <a:r>
              <a:rPr lang="en-US" altLang="zh-CN" sz="2000" dirty="0"/>
              <a:t>1</a:t>
            </a:r>
            <a:r>
              <a:rPr lang="zh-CN" altLang="en-US" sz="2000" dirty="0"/>
              <a:t>、在不刷新页面的情况下更新视图（更好的体验）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 2</a:t>
            </a:r>
            <a:r>
              <a:rPr lang="zh-CN" altLang="en-US" sz="2000" dirty="0"/>
              <a:t>、前后端逻辑分离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3573016"/>
            <a:ext cx="6616836" cy="27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7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数据载体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XML</a:t>
            </a:r>
            <a:r>
              <a:rPr lang="zh-CN" altLang="en-US" dirty="0"/>
              <a:t>或</a:t>
            </a:r>
            <a:r>
              <a:rPr lang="en-US" altLang="zh-CN" dirty="0"/>
              <a:t>JSON</a:t>
            </a:r>
          </a:p>
          <a:p>
            <a:r>
              <a:rPr lang="zh-CN" altLang="en-US" dirty="0"/>
              <a:t>目前以</a:t>
            </a:r>
            <a:r>
              <a:rPr lang="en-US" altLang="zh-CN" dirty="0"/>
              <a:t>JSON</a:t>
            </a:r>
            <a:r>
              <a:rPr lang="zh-CN" altLang="en-US" dirty="0"/>
              <a:t>为主</a:t>
            </a:r>
            <a:endParaRPr lang="en-US" altLang="zh-CN" dirty="0"/>
          </a:p>
          <a:p>
            <a:r>
              <a:rPr lang="zh-CN" altLang="en-US" dirty="0"/>
              <a:t>都是树形结构</a:t>
            </a:r>
            <a:endParaRPr lang="en-US" altLang="zh-CN" dirty="0"/>
          </a:p>
          <a:p>
            <a:r>
              <a:rPr lang="en-US" altLang="zh-CN" dirty="0"/>
              <a:t>JSON</a:t>
            </a:r>
            <a:r>
              <a:rPr lang="zh-CN" altLang="en-US" dirty="0"/>
              <a:t>优点：轻量，可以节省网络流量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91" y="3928413"/>
            <a:ext cx="3167201" cy="2248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68" y="3928413"/>
            <a:ext cx="3729037" cy="21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highschool">
      <a:dk1>
        <a:sysClr val="windowText" lastClr="000000"/>
      </a:dk1>
      <a:lt1>
        <a:sysClr val="window" lastClr="FFFFFF"/>
      </a:lt1>
      <a:dk2>
        <a:srgbClr val="44546A"/>
      </a:dk2>
      <a:lt2>
        <a:srgbClr val="26C0EF"/>
      </a:lt2>
      <a:accent1>
        <a:srgbClr val="646464"/>
      </a:accent1>
      <a:accent2>
        <a:srgbClr val="0A5CBF"/>
      </a:accent2>
      <a:accent3>
        <a:srgbClr val="61AA27"/>
      </a:accent3>
      <a:accent4>
        <a:srgbClr val="0A7AEA"/>
      </a:accent4>
      <a:accent5>
        <a:srgbClr val="0CAAE8"/>
      </a:accent5>
      <a:accent6>
        <a:srgbClr val="0EDB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380B3B7E-84E0-428E-9405-A8937E0A9500}" vid="{2A962308-6014-42BD-93BA-0D017B9CC3C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E6D6E0-F106-431E-99D9-208AF8BA78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学校演示文稿设计模板(宽屏)</Template>
  <TotalTime>0</TotalTime>
  <Words>2133</Words>
  <Application>Microsoft Macintosh PowerPoint</Application>
  <PresentationFormat>宽屏</PresentationFormat>
  <Paragraphs>361</Paragraphs>
  <Slides>66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宋体</vt:lpstr>
      <vt:lpstr>微软雅黑</vt:lpstr>
      <vt:lpstr>Microsoft YaHei UI</vt:lpstr>
      <vt:lpstr>Arial</vt:lpstr>
      <vt:lpstr>Calibri</vt:lpstr>
      <vt:lpstr>Calibri Light</vt:lpstr>
      <vt:lpstr>Wingdings</vt:lpstr>
      <vt:lpstr>Office 主题</vt:lpstr>
      <vt:lpstr>前端基础知识</vt:lpstr>
      <vt:lpstr>目录</vt:lpstr>
      <vt:lpstr>App项目概览</vt:lpstr>
      <vt:lpstr>前端基础知识</vt:lpstr>
      <vt:lpstr>PowerPoint 演示文稿</vt:lpstr>
      <vt:lpstr>前端页面的本质</vt:lpstr>
      <vt:lpstr>后端静态文件目录</vt:lpstr>
      <vt:lpstr>前后端交互：Ajax</vt:lpstr>
      <vt:lpstr>Ajax数据载体</vt:lpstr>
      <vt:lpstr>总结：前端开发的工作</vt:lpstr>
      <vt:lpstr>前端演进历史</vt:lpstr>
      <vt:lpstr>前端的时代更迭</vt:lpstr>
      <vt:lpstr>现状：动态内容 -&gt; 前后端分离</vt:lpstr>
      <vt:lpstr>前端开发方式的演进</vt:lpstr>
      <vt:lpstr>静态页面时代</vt:lpstr>
      <vt:lpstr>动态内容时代</vt:lpstr>
      <vt:lpstr>JavaScript的窘境</vt:lpstr>
      <vt:lpstr>转折点 —— Node.js的诞生</vt:lpstr>
      <vt:lpstr>新技术的爆发</vt:lpstr>
      <vt:lpstr>前端后端分离时代</vt:lpstr>
      <vt:lpstr>vue 与 html css js的关系</vt:lpstr>
      <vt:lpstr>HTML 简介</vt:lpstr>
      <vt:lpstr>HTML</vt:lpstr>
      <vt:lpstr>主体结构</vt:lpstr>
      <vt:lpstr>常用标签</vt:lpstr>
      <vt:lpstr>DOM</vt:lpstr>
      <vt:lpstr>DOM操作</vt:lpstr>
      <vt:lpstr>加载JS脚本</vt:lpstr>
      <vt:lpstr>CSS简介</vt:lpstr>
      <vt:lpstr>CSS</vt:lpstr>
      <vt:lpstr>结构</vt:lpstr>
      <vt:lpstr>选择器</vt:lpstr>
      <vt:lpstr>选择器等级</vt:lpstr>
      <vt:lpstr>比较规则</vt:lpstr>
      <vt:lpstr>CSS预处理器</vt:lpstr>
      <vt:lpstr>LESS</vt:lpstr>
      <vt:lpstr>LESS嵌套</vt:lpstr>
      <vt:lpstr>变量</vt:lpstr>
      <vt:lpstr>混入（Mixin）</vt:lpstr>
      <vt:lpstr>JavaScript介绍</vt:lpstr>
      <vt:lpstr>JavaScript特点</vt:lpstr>
      <vt:lpstr>JavaScript的重要性</vt:lpstr>
      <vt:lpstr>JS框架代码实例</vt:lpstr>
      <vt:lpstr>ECMAScript</vt:lpstr>
      <vt:lpstr>ES6的兼容性</vt:lpstr>
      <vt:lpstr>ES6新特性</vt:lpstr>
      <vt:lpstr>变量声明</vt:lpstr>
      <vt:lpstr>数据类型</vt:lpstr>
      <vt:lpstr>基本语法</vt:lpstr>
      <vt:lpstr>数组Array</vt:lpstr>
      <vt:lpstr>遍历Array</vt:lpstr>
      <vt:lpstr>Array的方法</vt:lpstr>
      <vt:lpstr>对象Object</vt:lpstr>
      <vt:lpstr>对象与JSON转换</vt:lpstr>
      <vt:lpstr>函数</vt:lpstr>
      <vt:lpstr>this 指向</vt:lpstr>
      <vt:lpstr>构造函数与继承</vt:lpstr>
      <vt:lpstr>原型链继承机制</vt:lpstr>
      <vt:lpstr>原型链继承机制</vt:lpstr>
      <vt:lpstr>ES6的语法糖：class</vt:lpstr>
      <vt:lpstr>JS的异步机制：事件与回调</vt:lpstr>
      <vt:lpstr>标准化的回调：Promise</vt:lpstr>
      <vt:lpstr>Vue中JS的使用</vt:lpstr>
      <vt:lpstr>下期预告</vt:lpstr>
      <vt:lpstr>学习资料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2018-11-23T02:16:00Z</dcterms:created>
  <dcterms:modified xsi:type="dcterms:W3CDTF">2018-11-29T08:08:24Z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TC043557009991</vt:lpwstr>
  </property>
</Properties>
</file>